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9" d="100"/>
          <a:sy n="99" d="100"/>
        </p:scale>
        <p:origin x="-1376" y="-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2/16/17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500" dirty="0" smtClean="0"/>
              <a:t>INTRODUCTION TO CLINICAL FIELD: PHILOSOPHY, FOUNDATIONS &amp; PREPARATIONS</a:t>
            </a:r>
            <a:endParaRPr lang="en-US" sz="3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</a:t>
            </a:r>
          </a:p>
          <a:p>
            <a:r>
              <a:rPr lang="en-US" dirty="0" err="1" smtClean="0"/>
              <a:t>Uzm</a:t>
            </a:r>
            <a:r>
              <a:rPr lang="en-US" dirty="0" smtClean="0"/>
              <a:t>. </a:t>
            </a:r>
            <a:r>
              <a:rPr lang="en-US" dirty="0" err="1" smtClean="0"/>
              <a:t>Psk</a:t>
            </a:r>
            <a:r>
              <a:rPr lang="en-US" dirty="0" smtClean="0"/>
              <a:t>. </a:t>
            </a:r>
            <a:r>
              <a:rPr lang="en-US" dirty="0" err="1" smtClean="0"/>
              <a:t>Özlem</a:t>
            </a:r>
            <a:r>
              <a:rPr lang="en-US" dirty="0" smtClean="0"/>
              <a:t> </a:t>
            </a:r>
            <a:r>
              <a:rPr lang="en-US" dirty="0" err="1" smtClean="0"/>
              <a:t>Ataoğlu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310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u="sng" dirty="0" smtClean="0"/>
              <a:t>First Interview</a:t>
            </a:r>
          </a:p>
          <a:p>
            <a:r>
              <a:rPr lang="en-US" dirty="0" smtClean="0"/>
              <a:t>We try to know a person. What would you do?</a:t>
            </a:r>
          </a:p>
          <a:p>
            <a:r>
              <a:rPr lang="en-US" dirty="0" smtClean="0"/>
              <a:t>We ask questions, we don’t direct them to “right answers” </a:t>
            </a:r>
            <a:r>
              <a:rPr lang="en-US" dirty="0" smtClean="0">
                <a:sym typeface="Wingdings"/>
              </a:rPr>
              <a:t> we do it by using certain techniques</a:t>
            </a:r>
          </a:p>
          <a:p>
            <a:r>
              <a:rPr lang="en-US" dirty="0" smtClean="0">
                <a:sym typeface="Wingdings"/>
              </a:rPr>
              <a:t>We let them tell themselves in their own ways. WHY?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74513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If you try to help the patient as fast as possible, you will probably make a mistake! WHY?</a:t>
            </a:r>
          </a:p>
          <a:p>
            <a:r>
              <a:rPr lang="en-US" dirty="0" smtClean="0"/>
              <a:t>Imagine that in your personal life, there is a person who always asks questions, judging and telling what you should/should not do. How would you feel?</a:t>
            </a:r>
          </a:p>
          <a:p>
            <a:r>
              <a:rPr lang="en-US" dirty="0" smtClean="0"/>
              <a:t>These are due to therapist’s anxiety and client’s demands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Stop yourself! Right time, right sentence!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511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We need to guide our patient to find their own emotions, thoughts and actions </a:t>
            </a:r>
            <a:r>
              <a:rPr lang="en-US" dirty="0" smtClean="0">
                <a:sym typeface="Wingdings"/>
              </a:rPr>
              <a:t> </a:t>
            </a:r>
            <a:r>
              <a:rPr lang="en-US" i="1" dirty="0" smtClean="0">
                <a:sym typeface="Wingdings"/>
              </a:rPr>
              <a:t>Guided Discovery</a:t>
            </a:r>
          </a:p>
          <a:p>
            <a:r>
              <a:rPr lang="en-US" dirty="0" smtClean="0">
                <a:sym typeface="Wingdings"/>
              </a:rPr>
              <a:t>Sometimes we stop ourselves to give advices or direct the patient. How would you feel if one of your closed ones always gives advices without accurate information?  It is all about timing and how you present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007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 smtClean="0"/>
              <a:t>DEVELOPING RAPPORT &amp; POSITIVE THERAPY RELATIONSHIPS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Active listening</a:t>
            </a:r>
          </a:p>
          <a:p>
            <a:r>
              <a:rPr lang="en-US" dirty="0" smtClean="0"/>
              <a:t>Empathic responding</a:t>
            </a:r>
          </a:p>
          <a:p>
            <a:r>
              <a:rPr lang="en-US" dirty="0" err="1" smtClean="0"/>
              <a:t>Behavioural</a:t>
            </a:r>
            <a:r>
              <a:rPr lang="en-US" dirty="0" smtClean="0"/>
              <a:t> skills</a:t>
            </a:r>
          </a:p>
          <a:p>
            <a:r>
              <a:rPr lang="en-US" dirty="0" smtClean="0"/>
              <a:t>All of these build and develop rapport or therapeutic relationship</a:t>
            </a:r>
          </a:p>
          <a:p>
            <a:r>
              <a:rPr lang="en-US" dirty="0" smtClean="0"/>
              <a:t>You cannot suddenly learn to do these but </a:t>
            </a:r>
            <a:r>
              <a:rPr lang="en-US" i="1" dirty="0" smtClean="0"/>
              <a:t>emotional commitment</a:t>
            </a:r>
            <a:r>
              <a:rPr lang="en-US" dirty="0" smtClean="0"/>
              <a:t> is very important!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999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DIAGNOSTIC &amp; ASSESSMENT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048"/>
            <a:ext cx="8229600" cy="4343115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How long should it take to make the first intake interview?</a:t>
            </a:r>
          </a:p>
          <a:p>
            <a:r>
              <a:rPr lang="en-US" dirty="0" smtClean="0"/>
              <a:t>Before we collect the information we need, we don’t jump to make a diagnosis or to start therapy. WHY?</a:t>
            </a:r>
          </a:p>
          <a:p>
            <a:r>
              <a:rPr lang="en-US" dirty="0" smtClean="0"/>
              <a:t>We will make mistake, direct the patient to a wrongly</a:t>
            </a:r>
          </a:p>
        </p:txBody>
      </p:sp>
    </p:spTree>
    <p:extLst>
      <p:ext uri="{BB962C8B-B14F-4D97-AF65-F5344CB8AC3E}">
        <p14:creationId xmlns:p14="http://schemas.microsoft.com/office/powerpoint/2010/main" val="901094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We change the treatment according to the </a:t>
            </a:r>
            <a:r>
              <a:rPr lang="en-US" dirty="0" smtClean="0"/>
              <a:t>approach – ECLECTICISM</a:t>
            </a:r>
          </a:p>
          <a:p>
            <a:r>
              <a:rPr lang="en-US" i="1" dirty="0" smtClean="0"/>
              <a:t>Client – centered therapy (Rogers):</a:t>
            </a:r>
            <a:r>
              <a:rPr lang="en-US" dirty="0" smtClean="0"/>
              <a:t> unconditional positive regard and empathy &amp; </a:t>
            </a:r>
            <a:r>
              <a:rPr lang="en-US" i="1" dirty="0" smtClean="0"/>
              <a:t>Psychodynamic approach (Freud):</a:t>
            </a:r>
            <a:r>
              <a:rPr lang="en-US" dirty="0" smtClean="0"/>
              <a:t> free association </a:t>
            </a:r>
            <a:r>
              <a:rPr lang="en-US" dirty="0" smtClean="0">
                <a:sym typeface="Wingdings"/>
              </a:rPr>
              <a:t> both of them open – ended, nonstructural, no boundaries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081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Solution – focused therapy (Milwaukee):</a:t>
            </a:r>
            <a:r>
              <a:rPr lang="en-US" dirty="0" smtClean="0"/>
              <a:t> Directs the patient, focuses on changing the problem and negotiation, systematic, emphasis on positive situations, thoughts and interactions</a:t>
            </a:r>
          </a:p>
          <a:p>
            <a:r>
              <a:rPr lang="en-US" dirty="0" smtClean="0"/>
              <a:t>The best therapist is the patient, him/herself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565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 err="1" smtClean="0"/>
              <a:t>Behavioural</a:t>
            </a:r>
            <a:r>
              <a:rPr lang="en-US" i="1" dirty="0" smtClean="0"/>
              <a:t> &amp; Cognitive therapy:</a:t>
            </a:r>
            <a:r>
              <a:rPr lang="en-US" i="1" dirty="0"/>
              <a:t> </a:t>
            </a:r>
            <a:r>
              <a:rPr lang="en-US" dirty="0" smtClean="0"/>
              <a:t>The therapist controls the sessions. Focus on problematic events/situations, thoughts, schemas. Both of them tries to change the maladaptive thoughts and </a:t>
            </a:r>
            <a:r>
              <a:rPr lang="en-US" dirty="0" err="1" smtClean="0"/>
              <a:t>behaviours</a:t>
            </a:r>
            <a:endParaRPr lang="en-US" dirty="0" smtClean="0"/>
          </a:p>
          <a:p>
            <a:r>
              <a:rPr lang="en-US" dirty="0" smtClean="0"/>
              <a:t>Empathic listening is a MUST but not enough for 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999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PRINCIPLES OF A CLINICAL INTERVIEWER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5876"/>
            <a:ext cx="8229600" cy="433028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You need to know the techniques: You have to understand when and how to ask a question, how the patient may react, when to use directive or nondirective methods. </a:t>
            </a:r>
          </a:p>
          <a:p>
            <a:r>
              <a:rPr lang="en-US" dirty="0" smtClean="0"/>
              <a:t>It will develop with reading, training, supervision and most importantly with clinical experience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542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Self – awareness: You need to realize how you look, your voice and its tone, body language, attractiveness, eye contact affects you, your patient and how you are affected by others</a:t>
            </a:r>
          </a:p>
          <a:p>
            <a:r>
              <a:rPr lang="en-US" dirty="0" smtClean="0"/>
              <a:t>Therapy sessions will make the therapist also face “the self” </a:t>
            </a:r>
            <a:r>
              <a:rPr lang="en-US" dirty="0" smtClean="0">
                <a:sym typeface="Wingdings"/>
              </a:rPr>
              <a:t> if you are not interested in facing yourself, develop the areas you are not satisfied with, or not interested in discovering/changing yourself, being a therapist will be a handicap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60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lots of theories behind how we should make interviews with the clients/patients</a:t>
            </a:r>
          </a:p>
          <a:p>
            <a:r>
              <a:rPr lang="en-US" dirty="0" smtClean="0"/>
              <a:t>But, how likely are they to apply within the session, during the interview?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981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Cultural Knowledge &amp; Expertise: Your own “rights” or “wrongs” are outside of the room. Since you do not live your patients’ life, you cannot say anything about what they should/shouldn’t do</a:t>
            </a:r>
          </a:p>
          <a:p>
            <a:r>
              <a:rPr lang="en-US" dirty="0" smtClean="0"/>
              <a:t>You have to be really careful about cultural, ethnic, gender, age backgrounds</a:t>
            </a:r>
          </a:p>
        </p:txBody>
      </p:sp>
    </p:spTree>
    <p:extLst>
      <p:ext uri="{BB962C8B-B14F-4D97-AF65-F5344CB8AC3E}">
        <p14:creationId xmlns:p14="http://schemas.microsoft.com/office/powerpoint/2010/main" val="4116247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Observe the patient’s </a:t>
            </a:r>
            <a:r>
              <a:rPr lang="en-US" dirty="0" err="1" smtClean="0"/>
              <a:t>behaviours</a:t>
            </a:r>
            <a:r>
              <a:rPr lang="en-US" dirty="0" smtClean="0"/>
              <a:t>, examine in terms of psychopathology, make MSE, suicide risk, diagnostic interview including developmental, psychological, </a:t>
            </a:r>
            <a:r>
              <a:rPr lang="en-US" dirty="0" err="1" smtClean="0"/>
              <a:t>behavioural</a:t>
            </a:r>
            <a:r>
              <a:rPr lang="en-US" dirty="0" smtClean="0"/>
              <a:t> background</a:t>
            </a:r>
          </a:p>
          <a:p>
            <a:r>
              <a:rPr lang="en-US" dirty="0" smtClean="0"/>
              <a:t>You should not practice on patients before you are trained and supervised within the field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061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BE A PERFECT INTERVIEWER?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8703"/>
            <a:ext cx="8229600" cy="431746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S/He always knows</a:t>
            </a:r>
          </a:p>
          <a:p>
            <a:r>
              <a:rPr lang="en-US" dirty="0" smtClean="0"/>
              <a:t>What s/he is doing</a:t>
            </a:r>
          </a:p>
          <a:p>
            <a:r>
              <a:rPr lang="en-US" dirty="0" smtClean="0"/>
              <a:t>Why you are doing</a:t>
            </a:r>
          </a:p>
          <a:p>
            <a:r>
              <a:rPr lang="en-US" dirty="0" smtClean="0"/>
              <a:t>Whether personal issues and biases interfere with the interview</a:t>
            </a:r>
          </a:p>
          <a:p>
            <a:r>
              <a:rPr lang="en-US" dirty="0" smtClean="0"/>
              <a:t>How the client (regardless of age, gender, social status) is reacting to the interview</a:t>
            </a:r>
          </a:p>
          <a:p>
            <a:r>
              <a:rPr lang="en-US" dirty="0" smtClean="0"/>
              <a:t>SOUNDS POSSIBLE??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524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 IS IMPOSSIBLE TO BE PERFECT BUT</a:t>
            </a:r>
          </a:p>
          <a:p>
            <a:r>
              <a:rPr lang="en-US" dirty="0" smtClean="0"/>
              <a:t>What we can do is to know scientific research, theoretical principles, ethical considerations, approaches, therapeutic efficacy</a:t>
            </a:r>
          </a:p>
          <a:p>
            <a:r>
              <a:rPr lang="en-US" dirty="0" smtClean="0"/>
              <a:t>It is easier to add clinical intuition and spontaneity after this 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965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Imagine that in the middle of your interview you client started to cry or to walk around in the room or to blame you or got mad…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What would you 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870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Which one is due to client’s pathology? For which one you need to set the ground rules? How much can you apply the theories you have learned?</a:t>
            </a:r>
          </a:p>
          <a:p>
            <a:r>
              <a:rPr lang="en-US" dirty="0" smtClean="0"/>
              <a:t>In order to discriminate, you need to know the psychopathology very well!!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442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can be our primary goals during the sessions?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4152"/>
            <a:ext cx="8229600" cy="421157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Make human contact</a:t>
            </a:r>
          </a:p>
          <a:p>
            <a:r>
              <a:rPr lang="en-US" dirty="0" smtClean="0"/>
              <a:t>Establish rapport</a:t>
            </a:r>
          </a:p>
          <a:p>
            <a:r>
              <a:rPr lang="en-US" dirty="0" smtClean="0"/>
              <a:t>Make them feel that you understand</a:t>
            </a:r>
          </a:p>
          <a:p>
            <a:r>
              <a:rPr lang="en-US" dirty="0" smtClean="0"/>
              <a:t>Instill hope for change</a:t>
            </a:r>
          </a:p>
          <a:p>
            <a:r>
              <a:rPr lang="en-US" dirty="0" smtClean="0"/>
              <a:t>Make them feel that you can help</a:t>
            </a:r>
          </a:p>
          <a:p>
            <a:r>
              <a:rPr lang="en-US" dirty="0" smtClean="0"/>
              <a:t>End the interview within the given time in a proper and gentle way, make a bridge to the next session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141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manual for how to deal with difficult cases, it will develop with experience</a:t>
            </a:r>
          </a:p>
          <a:p>
            <a:r>
              <a:rPr lang="en-US" dirty="0" smtClean="0"/>
              <a:t>The important thing is to know the milestones both for psychopathology, for interview and for ethical considerations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914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Clinical interviewing is the first step, first contact, beginning of your therapeutic relationship and the treatment</a:t>
            </a:r>
          </a:p>
          <a:p>
            <a:r>
              <a:rPr lang="en-US" dirty="0" smtClean="0"/>
              <a:t>You need to give the idea that “there are lots of things happening during our lives which makes us survive because psychological well – being is not permanent, it is temporary”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47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psychologists…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have to quiet ourselves and focus on what the client says</a:t>
            </a:r>
          </a:p>
          <a:p>
            <a:r>
              <a:rPr lang="en-US" dirty="0" smtClean="0"/>
              <a:t>Establish rapport and be objective regardless of age, gender, profession, race, culture, sexual orientation, social class, etc.</a:t>
            </a:r>
          </a:p>
          <a:p>
            <a:r>
              <a:rPr lang="en-US" dirty="0" smtClean="0"/>
              <a:t>Collect the reliable and valid information as much as possible from the client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759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QUIETING OURSELVES &amp; LISTENING TO CLIENTS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0014"/>
            <a:ext cx="8229600" cy="426614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In order to LISTEN our client we NEED to leave ALL of our problems, anxieties, inner conflicts and motives outside of the interviewing room</a:t>
            </a:r>
          </a:p>
          <a:p>
            <a:r>
              <a:rPr lang="en-US" b="1" i="1" u="sng" dirty="0" smtClean="0"/>
              <a:t>SUGGESTION:</a:t>
            </a:r>
            <a:r>
              <a:rPr lang="en-US" b="1" dirty="0" smtClean="0"/>
              <a:t> Before your session, take minimum 20 </a:t>
            </a:r>
            <a:r>
              <a:rPr lang="en-US" b="1" dirty="0" err="1" smtClean="0"/>
              <a:t>mins</a:t>
            </a:r>
            <a:r>
              <a:rPr lang="en-US" b="1" dirty="0" smtClean="0"/>
              <a:t> for yourself to relax</a:t>
            </a:r>
            <a:endParaRPr lang="en-US" b="1" i="1" u="sng" dirty="0"/>
          </a:p>
        </p:txBody>
      </p:sp>
    </p:spTree>
    <p:extLst>
      <p:ext uri="{BB962C8B-B14F-4D97-AF65-F5344CB8AC3E}">
        <p14:creationId xmlns:p14="http://schemas.microsoft.com/office/powerpoint/2010/main" val="4030018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182</TotalTime>
  <Words>1079</Words>
  <Application>Microsoft Macintosh PowerPoint</Application>
  <PresentationFormat>On-screen Show (4:3)</PresentationFormat>
  <Paragraphs>71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Twilight</vt:lpstr>
      <vt:lpstr>INTRODUCTION TO CLINICAL FIELD: PHILOSOPHY, FOUNDATIONS &amp; PREPARATIONS</vt:lpstr>
      <vt:lpstr>PowerPoint Presentation</vt:lpstr>
      <vt:lpstr>PowerPoint Presentation</vt:lpstr>
      <vt:lpstr>PowerPoint Presentation</vt:lpstr>
      <vt:lpstr>What can be our primary goals during the sessions?</vt:lpstr>
      <vt:lpstr>PowerPoint Presentation</vt:lpstr>
      <vt:lpstr>PowerPoint Presentation</vt:lpstr>
      <vt:lpstr>As psychologists…</vt:lpstr>
      <vt:lpstr>QUIETING OURSELVES &amp; LISTENING TO CLIENTS</vt:lpstr>
      <vt:lpstr>PowerPoint Presentation</vt:lpstr>
      <vt:lpstr>PowerPoint Presentation</vt:lpstr>
      <vt:lpstr>PowerPoint Presentation</vt:lpstr>
      <vt:lpstr>DEVELOPING RAPPORT &amp; POSITIVE THERAPY RELATIONSHIPS</vt:lpstr>
      <vt:lpstr>LEARNING DIAGNOSTIC &amp; ASSESSMENT SKILLS</vt:lpstr>
      <vt:lpstr>PowerPoint Presentation</vt:lpstr>
      <vt:lpstr>PowerPoint Presentation</vt:lpstr>
      <vt:lpstr>PowerPoint Presentation</vt:lpstr>
      <vt:lpstr>THREE PRINCIPLES OF A CLINICAL INTERVIEWER</vt:lpstr>
      <vt:lpstr>PowerPoint Presentation</vt:lpstr>
      <vt:lpstr>PowerPoint Presentation</vt:lpstr>
      <vt:lpstr>PowerPoint Presentation</vt:lpstr>
      <vt:lpstr>HOW TO BE A PERFECT INTERVIEWER?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CLINICAL FIELD: PHILOSOPHY, FOUNDATIONS &amp; PREPARATIONS</dc:title>
  <dc:creator>Ozlem Ataoglu</dc:creator>
  <cp:lastModifiedBy>Ozlem Ataoglu</cp:lastModifiedBy>
  <cp:revision>28</cp:revision>
  <dcterms:created xsi:type="dcterms:W3CDTF">2017-02-15T21:17:20Z</dcterms:created>
  <dcterms:modified xsi:type="dcterms:W3CDTF">2017-02-16T00:19:37Z</dcterms:modified>
</cp:coreProperties>
</file>