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1" d="100"/>
          <a:sy n="101" d="100"/>
        </p:scale>
        <p:origin x="-1320"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printerSettings" Target="printerSettings/printerSettings1.bin"/><Relationship Id="rId41" Type="http://schemas.openxmlformats.org/officeDocument/2006/relationships/presProps" Target="presProps.xml"/><Relationship Id="rId42" Type="http://schemas.openxmlformats.org/officeDocument/2006/relationships/viewProps" Target="viewProps.xml"/><Relationship Id="rId43" Type="http://schemas.openxmlformats.org/officeDocument/2006/relationships/theme" Target="theme/theme1.xml"/><Relationship Id="rId4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3124200"/>
            <a:ext cx="6477000" cy="1914144"/>
          </a:xfrm>
        </p:spPr>
        <p:txBody>
          <a:bodyPr vert="horz" lIns="45720" tIns="0" rIns="45720" bIns="0" rtlCol="0" anchor="b" anchorCtr="0">
            <a:noAutofit/>
          </a:bodyPr>
          <a:lstStyle>
            <a:lvl1pPr algn="l" defTabSz="914400" rtl="0" eaLnBrk="1" latinLnBrk="0" hangingPunct="1">
              <a:lnSpc>
                <a:spcPts val="5000"/>
              </a:lnSpc>
              <a:spcBef>
                <a:spcPct val="0"/>
              </a:spcBef>
              <a:buNone/>
              <a:defRPr sz="4600" kern="1200">
                <a:solidFill>
                  <a:schemeClr val="tx1"/>
                </a:solidFill>
                <a:latin typeface="+mj-lt"/>
                <a:ea typeface="+mj-ea"/>
                <a:cs typeface="+mj-cs"/>
              </a:defRPr>
            </a:lvl1pPr>
          </a:lstStyle>
          <a:p>
            <a:r>
              <a:rPr lang="tr-TR" smtClean="0"/>
              <a:t>Click to edit Master title style</a:t>
            </a:r>
            <a:endParaRPr/>
          </a:p>
        </p:txBody>
      </p:sp>
      <p:sp>
        <p:nvSpPr>
          <p:cNvPr id="3" name="Subtitle 2"/>
          <p:cNvSpPr>
            <a:spLocks noGrp="1"/>
          </p:cNvSpPr>
          <p:nvPr>
            <p:ph type="subTitle" idx="1"/>
          </p:nvPr>
        </p:nvSpPr>
        <p:spPr>
          <a:xfrm>
            <a:off x="2209800" y="5056632"/>
            <a:ext cx="6477000" cy="1174088"/>
          </a:xfrm>
        </p:spPr>
        <p:txBody>
          <a:bodyPr vert="horz" lIns="91440" tIns="0" rIns="45720" bIns="0" rtlCol="0">
            <a:normAutofit/>
          </a:bodyPr>
          <a:lstStyle>
            <a:lvl1pPr marL="0" indent="0" algn="l" defTabSz="914400" rtl="0" eaLnBrk="1" latinLnBrk="0" hangingPunct="1">
              <a:lnSpc>
                <a:spcPts val="2600"/>
              </a:lnSpc>
              <a:spcBef>
                <a:spcPts val="0"/>
              </a:spcBef>
              <a:buSzPct val="90000"/>
              <a:buFontTx/>
              <a:buNone/>
              <a:defRPr sz="2200" kern="1200">
                <a:solidFill>
                  <a:schemeClr val="tx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a:p>
        </p:txBody>
      </p:sp>
      <p:sp>
        <p:nvSpPr>
          <p:cNvPr id="4" name="Date Placeholder 3"/>
          <p:cNvSpPr>
            <a:spLocks noGrp="1"/>
          </p:cNvSpPr>
          <p:nvPr>
            <p:ph type="dt" sz="half" idx="10"/>
          </p:nvPr>
        </p:nvSpPr>
        <p:spPr>
          <a:xfrm>
            <a:off x="457200" y="6300216"/>
            <a:ext cx="19842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fld id="{2069C06D-4ED8-42C6-905D-CA84CA1B6CBF}" type="datetime2">
              <a:rPr lang="en-US" smtClean="0"/>
              <a:t>Monday, February 27, 17</a:t>
            </a:fld>
            <a:endParaRPr lang="en-US" dirty="0"/>
          </a:p>
        </p:txBody>
      </p:sp>
      <p:sp>
        <p:nvSpPr>
          <p:cNvPr id="5" name="Footer Placeholder 4"/>
          <p:cNvSpPr>
            <a:spLocks noGrp="1"/>
          </p:cNvSpPr>
          <p:nvPr>
            <p:ph type="ftr" sz="quarter" idx="11"/>
          </p:nvPr>
        </p:nvSpPr>
        <p:spPr>
          <a:xfrm>
            <a:off x="3959352" y="6300216"/>
            <a:ext cx="38130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endParaRPr lang="en-US" dirty="0"/>
          </a:p>
        </p:txBody>
      </p:sp>
      <p:sp>
        <p:nvSpPr>
          <p:cNvPr id="6" name="Slide Number Placeholder 5"/>
          <p:cNvSpPr>
            <a:spLocks noGrp="1"/>
          </p:cNvSpPr>
          <p:nvPr>
            <p:ph type="sldNum" sz="quarter" idx="12"/>
          </p:nvPr>
        </p:nvSpPr>
        <p:spPr>
          <a:xfrm>
            <a:off x="8275320" y="6300216"/>
            <a:ext cx="685800" cy="274320"/>
          </a:xfrm>
        </p:spPr>
        <p:txBody>
          <a:bodyPr vert="horz" lIns="91440" tIns="45720" rIns="91440" bIns="45720" rtlCol="0" anchor="ctr"/>
          <a:lstStyle>
            <a:lvl1pPr marL="0" algn="r" defTabSz="914400" rtl="0" eaLnBrk="1" latinLnBrk="0" hangingPunct="1">
              <a:defRPr sz="1100" kern="1200">
                <a:solidFill>
                  <a:schemeClr val="tx1"/>
                </a:solidFill>
                <a:latin typeface="Rockwell" pitchFamily="18" charset="0"/>
                <a:ea typeface="+mn-ea"/>
                <a:cs typeface="+mn-cs"/>
              </a:defRPr>
            </a:lvl1pPr>
          </a:lstStyle>
          <a:p>
            <a:fld id="{2D57B0AA-AC8E-4463-ADAC-E87D09B82E4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5" name="Date Placeholder 4"/>
          <p:cNvSpPr>
            <a:spLocks noGrp="1"/>
          </p:cNvSpPr>
          <p:nvPr>
            <p:ph type="dt" sz="half" idx="10"/>
          </p:nvPr>
        </p:nvSpPr>
        <p:spPr/>
        <p:txBody>
          <a:bodyPr/>
          <a:lstStyle/>
          <a:p>
            <a:fld id="{0B385921-A91A-409C-921C-0E0EC1E750EC}" type="datetime2">
              <a:rPr lang="en-US" smtClean="0"/>
              <a:t>Monday, February 27, 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marL="2290763" indent="-344488">
              <a:tabLst/>
              <a:defRPr sz="1800"/>
            </a:lvl6pPr>
            <a:lvl7pPr marL="2290763" indent="-344488">
              <a:tabLst/>
              <a:defRPr sz="1800"/>
            </a:lvl7pPr>
            <a:lvl8pPr marL="2290763" indent="-344488">
              <a:tabLst/>
              <a:defRPr sz="1800"/>
            </a:lvl8pPr>
            <a:lvl9pPr marL="2290763" indent="-344488">
              <a:tabLst/>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10"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sz="half" idx="1"/>
          </p:nvPr>
        </p:nvSpPr>
        <p:spPr>
          <a:xfrm>
            <a:off x="914400" y="1735138"/>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0B385921-A91A-409C-921C-0E0EC1E750EC}" type="datetime2">
              <a:rPr lang="en-US" smtClean="0"/>
              <a:t>Monday, February 27, 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
        <p:nvSpPr>
          <p:cNvPr id="8" name="Content Placeholder 2"/>
          <p:cNvSpPr>
            <a:spLocks noGrp="1"/>
          </p:cNvSpPr>
          <p:nvPr>
            <p:ph sz="half" idx="13"/>
          </p:nvPr>
        </p:nvSpPr>
        <p:spPr>
          <a:xfrm>
            <a:off x="914400"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8B62300D-25B3-4603-86C9-4CB776489F00}" type="datetime2">
              <a:rPr lang="en-US" smtClean="0"/>
              <a:t>Monday, February 27, 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14AD9-FCC8-48B7-B85B-012A91320DFF}" type="datetime2">
              <a:rPr lang="en-US" smtClean="0"/>
              <a:t>Monday, February 27, 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690048"/>
            <a:ext cx="3563938" cy="1162050"/>
          </a:xfrm>
        </p:spPr>
        <p:txBody>
          <a:bodyPr tIns="0" bIns="0" anchor="b"/>
          <a:lstStyle>
            <a:lvl1pPr algn="l">
              <a:lnSpc>
                <a:spcPts val="4600"/>
              </a:lnSpc>
              <a:defRPr sz="4200" b="1"/>
            </a:lvl1pPr>
          </a:lstStyle>
          <a:p>
            <a:r>
              <a:rPr lang="tr-TR" smtClean="0"/>
              <a:t>Click to edit Master title style</a:t>
            </a:r>
            <a:endParaRPr/>
          </a:p>
        </p:txBody>
      </p:sp>
      <p:sp>
        <p:nvSpPr>
          <p:cNvPr id="3" name="Content Placeholder 2"/>
          <p:cNvSpPr>
            <a:spLocks noGrp="1"/>
          </p:cNvSpPr>
          <p:nvPr>
            <p:ph idx="1"/>
          </p:nvPr>
        </p:nvSpPr>
        <p:spPr>
          <a:xfrm>
            <a:off x="4667250" y="368490"/>
            <a:ext cx="3566160" cy="5627498"/>
          </a:xfrm>
        </p:spPr>
        <p:txBody>
          <a:bodyPr/>
          <a:lstStyle>
            <a:lvl1pPr>
              <a:defRPr sz="2200"/>
            </a:lvl1pPr>
            <a:lvl2pPr>
              <a:defRPr sz="2000"/>
            </a:lvl2pPr>
            <a:lvl3pPr>
              <a:defRPr sz="1800"/>
            </a:lvl3pPr>
            <a:lvl4pPr>
              <a:defRPr sz="1800"/>
            </a:lvl4pPr>
            <a:lvl5pPr>
              <a:defRPr sz="1800"/>
            </a:lvl5pPr>
            <a:lvl6pPr>
              <a:defRPr sz="2000"/>
            </a:lvl6pPr>
            <a:lvl7pPr marL="2290763" indent="-344488">
              <a:defRPr sz="2000"/>
            </a:lvl7pPr>
            <a:lvl8pPr marL="2290763" indent="-344488">
              <a:defRPr sz="2000"/>
            </a:lvl8pPr>
            <a:lvl9pPr marL="2290763" indent="-344488">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914398" y="2866030"/>
            <a:ext cx="3563938"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3182DC50-D5DB-4F94-B367-9876CD2C4012}" type="datetime2">
              <a:rPr lang="en-US" smtClean="0"/>
              <a:t>Monday, February 27, 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17546" y="1524000"/>
            <a:ext cx="3566160" cy="1162050"/>
          </a:xfrm>
        </p:spPr>
        <p:txBody>
          <a:bodyPr tIns="0" bIns="0" anchor="b"/>
          <a:lstStyle>
            <a:lvl1pPr algn="l">
              <a:lnSpc>
                <a:spcPts val="4600"/>
              </a:lnSpc>
              <a:defRPr sz="4200" b="1"/>
            </a:lvl1pPr>
          </a:lstStyle>
          <a:p>
            <a:r>
              <a:rPr lang="tr-TR" smtClean="0"/>
              <a:t>Click to edit Master title style</a:t>
            </a:r>
            <a:endParaRPr/>
          </a:p>
        </p:txBody>
      </p:sp>
      <p:sp>
        <p:nvSpPr>
          <p:cNvPr id="4" name="Text Placeholder 3"/>
          <p:cNvSpPr>
            <a:spLocks noGrp="1"/>
          </p:cNvSpPr>
          <p:nvPr>
            <p:ph type="body" sz="half" idx="2"/>
          </p:nvPr>
        </p:nvSpPr>
        <p:spPr>
          <a:xfrm>
            <a:off x="5017544" y="2699982"/>
            <a:ext cx="3566160"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292EB412-E790-42EA-81FE-2925D3A43D91}" type="datetime2">
              <a:rPr lang="en-US" smtClean="0"/>
              <a:t>Monday, February 27, 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grpSp>
        <p:nvGrpSpPr>
          <p:cNvPr id="3" name="Group 7"/>
          <p:cNvGrpSpPr/>
          <p:nvPr/>
        </p:nvGrpSpPr>
        <p:grpSpPr>
          <a:xfrm rot="21421631">
            <a:off x="629028" y="505650"/>
            <a:ext cx="3850925" cy="5516274"/>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4"/>
          </p:nvPr>
        </p:nvSpPr>
        <p:spPr>
          <a:xfrm rot="21421631">
            <a:off x="808793" y="667560"/>
            <a:ext cx="3468664" cy="5124723"/>
          </a:xfrm>
          <a:solidFill>
            <a:schemeClr val="bg1">
              <a:lumMod val="85000"/>
            </a:schemeClr>
          </a:solidFill>
        </p:spPr>
        <p:txBody>
          <a:bodyPr/>
          <a:lstStyle>
            <a:lvl1pPr>
              <a:buNone/>
              <a:defRPr/>
            </a:lvl1pPr>
          </a:lstStyle>
          <a:p>
            <a:r>
              <a:rPr lang="tr-TR"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grpSp>
        <p:nvGrpSpPr>
          <p:cNvPr id="3" name="Group 13"/>
          <p:cNvGrpSpPr/>
          <p:nvPr/>
        </p:nvGrpSpPr>
        <p:grpSpPr>
          <a:xfrm rot="21214351">
            <a:off x="313409" y="3520798"/>
            <a:ext cx="4088024" cy="302602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6"/>
          </p:nvPr>
        </p:nvSpPr>
        <p:spPr>
          <a:xfrm rot="21214351">
            <a:off x="491057" y="3682579"/>
            <a:ext cx="3704109" cy="2697083"/>
          </a:xfrm>
          <a:solidFill>
            <a:schemeClr val="bg1">
              <a:lumMod val="85000"/>
            </a:schemeClr>
          </a:solidFill>
        </p:spPr>
        <p:txBody>
          <a:bodyPr/>
          <a:lstStyle>
            <a:lvl1pPr>
              <a:buNone/>
              <a:defRPr/>
            </a:lvl1pPr>
          </a:lstStyle>
          <a:p>
            <a:r>
              <a:rPr lang="tr-TR" smtClean="0"/>
              <a:t>Drag picture to placeholder or click icon to add</a:t>
            </a:r>
            <a:endParaRPr/>
          </a:p>
        </p:txBody>
      </p:sp>
      <p:grpSp>
        <p:nvGrpSpPr>
          <p:cNvPr id="8" name="Group 9"/>
          <p:cNvGrpSpPr/>
          <p:nvPr/>
        </p:nvGrpSpPr>
        <p:grpSpPr>
          <a:xfrm rot="232774">
            <a:off x="169481" y="241256"/>
            <a:ext cx="4088024" cy="3026020"/>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5"/>
          </p:nvPr>
        </p:nvSpPr>
        <p:spPr>
          <a:xfrm rot="232774">
            <a:off x="347129" y="403037"/>
            <a:ext cx="3704109" cy="2697083"/>
          </a:xfrm>
          <a:solidFill>
            <a:schemeClr val="bg1">
              <a:lumMod val="85000"/>
            </a:schemeClr>
          </a:solidFill>
        </p:spPr>
        <p:txBody>
          <a:bodyPr/>
          <a:lstStyle>
            <a:lvl1pPr>
              <a:buNone/>
              <a:defRPr/>
            </a:lvl1pPr>
          </a:lstStyle>
          <a:p>
            <a:r>
              <a:rPr lang="tr-TR" smtClean="0"/>
              <a:t>Drag picture to placeholder or click icon to add</a:t>
            </a:r>
            <a:endParaRPr/>
          </a:p>
        </p:txBody>
      </p:sp>
      <p:sp>
        <p:nvSpPr>
          <p:cNvPr id="2" name="Title 1"/>
          <p:cNvSpPr>
            <a:spLocks noGrp="1"/>
          </p:cNvSpPr>
          <p:nvPr>
            <p:ph type="title"/>
          </p:nvPr>
        </p:nvSpPr>
        <p:spPr>
          <a:xfrm>
            <a:off x="5013434" y="1524000"/>
            <a:ext cx="3566160" cy="1162050"/>
          </a:xfrm>
        </p:spPr>
        <p:txBody>
          <a:bodyPr tIns="0" bIns="0" anchor="b"/>
          <a:lstStyle>
            <a:lvl1pPr algn="l">
              <a:lnSpc>
                <a:spcPts val="4600"/>
              </a:lnSpc>
              <a:defRPr sz="4200" b="1"/>
            </a:lvl1pPr>
          </a:lstStyle>
          <a:p>
            <a:r>
              <a:rPr lang="tr-TR" smtClean="0"/>
              <a:t>Click to edit Master title style</a:t>
            </a:r>
            <a:endParaRPr/>
          </a:p>
        </p:txBody>
      </p:sp>
      <p:sp>
        <p:nvSpPr>
          <p:cNvPr id="4" name="Text Placeholder 3"/>
          <p:cNvSpPr>
            <a:spLocks noGrp="1"/>
          </p:cNvSpPr>
          <p:nvPr>
            <p:ph type="body" sz="half" idx="2"/>
          </p:nvPr>
        </p:nvSpPr>
        <p:spPr>
          <a:xfrm>
            <a:off x="5013432" y="2699982"/>
            <a:ext cx="3566160"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0B385921-A91A-409C-921C-0E0EC1E750EC}" type="datetime2">
              <a:rPr lang="en-US" smtClean="0"/>
              <a:t>Monday, February 27, 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tr-TR" smtClean="0"/>
              <a:t>Click to edit Master title style</a:t>
            </a:r>
            <a:endParaRPr/>
          </a:p>
        </p:txBody>
      </p:sp>
      <p:grpSp>
        <p:nvGrpSpPr>
          <p:cNvPr id="3" name="Group 8"/>
          <p:cNvGrpSpPr/>
          <p:nvPr/>
        </p:nvGrpSpPr>
        <p:grpSpPr>
          <a:xfrm rot="232774">
            <a:off x="2059282" y="379100"/>
            <a:ext cx="5031327" cy="3443312"/>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Text Placeholder 3"/>
          <p:cNvSpPr>
            <a:spLocks noGrp="1"/>
          </p:cNvSpPr>
          <p:nvPr>
            <p:ph type="body" sz="half" idx="2"/>
          </p:nvPr>
        </p:nvSpPr>
        <p:spPr>
          <a:xfrm>
            <a:off x="914400" y="4928736"/>
            <a:ext cx="7315200" cy="98797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0B385921-A91A-409C-921C-0E0EC1E750EC}" type="datetime2">
              <a:rPr lang="en-US" smtClean="0"/>
              <a:t>Monday, February 27, 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0D9BD3-E57B-4194-A545-2804EB95D970}" type="slidenum">
              <a:rPr lang="en-US" smtClean="0"/>
              <a:t>‹#›</a:t>
            </a:fld>
            <a:endParaRPr lang="en-US"/>
          </a:p>
        </p:txBody>
      </p:sp>
      <p:sp>
        <p:nvSpPr>
          <p:cNvPr id="12" name="Picture Placeholder 9"/>
          <p:cNvSpPr>
            <a:spLocks noGrp="1"/>
          </p:cNvSpPr>
          <p:nvPr>
            <p:ph type="pic" sz="quarter" idx="15"/>
          </p:nvPr>
        </p:nvSpPr>
        <p:spPr>
          <a:xfrm rot="232774">
            <a:off x="2248157" y="564564"/>
            <a:ext cx="4653577" cy="3072384"/>
          </a:xfrm>
          <a:solidFill>
            <a:schemeClr val="bg1">
              <a:lumMod val="85000"/>
            </a:schemeClr>
          </a:solidFill>
        </p:spPr>
        <p:txBody>
          <a:bodyPr/>
          <a:lstStyle>
            <a:lvl1pPr>
              <a:buNone/>
              <a:defRPr/>
            </a:lvl1pPr>
          </a:lstStyle>
          <a:p>
            <a:r>
              <a:rPr lang="tr-TR" smtClean="0"/>
              <a:t>Drag picture to placeholder or click icon to add</a:t>
            </a:r>
            <a:endParaRPr/>
          </a:p>
        </p:txBody>
      </p:sp>
    </p:spTree>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Pictures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tr-TR" smtClean="0"/>
              <a:t>Click to edit Master title style</a:t>
            </a:r>
            <a:endParaRPr/>
          </a:p>
        </p:txBody>
      </p:sp>
      <p:grpSp>
        <p:nvGrpSpPr>
          <p:cNvPr id="3" name="Group 13"/>
          <p:cNvGrpSpPr/>
          <p:nvPr/>
        </p:nvGrpSpPr>
        <p:grpSpPr>
          <a:xfrm rot="21420000">
            <a:off x="113687" y="116368"/>
            <a:ext cx="3969060" cy="370536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7"/>
          </p:nvPr>
        </p:nvSpPr>
        <p:spPr>
          <a:xfrm rot="21420000">
            <a:off x="299151" y="304998"/>
            <a:ext cx="3598455" cy="3334235"/>
          </a:xfrm>
          <a:solidFill>
            <a:schemeClr val="bg1">
              <a:lumMod val="85000"/>
            </a:schemeClr>
          </a:solidFill>
        </p:spPr>
        <p:txBody>
          <a:bodyPr/>
          <a:lstStyle>
            <a:lvl1pPr>
              <a:buNone/>
              <a:defRPr/>
            </a:lvl1pPr>
          </a:lstStyle>
          <a:p>
            <a:r>
              <a:rPr lang="tr-TR" smtClean="0"/>
              <a:t>Drag picture to placeholder or click icon to add</a:t>
            </a:r>
            <a:endParaRPr/>
          </a:p>
        </p:txBody>
      </p:sp>
      <p:grpSp>
        <p:nvGrpSpPr>
          <p:cNvPr id="8" name="Group 9"/>
          <p:cNvGrpSpPr/>
          <p:nvPr/>
        </p:nvGrpSpPr>
        <p:grpSpPr>
          <a:xfrm rot="360000">
            <a:off x="4165479" y="323141"/>
            <a:ext cx="4792693" cy="3443312"/>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6"/>
          </p:nvPr>
        </p:nvSpPr>
        <p:spPr>
          <a:xfrm rot="360000">
            <a:off x="4336486" y="507668"/>
            <a:ext cx="4432860" cy="3072384"/>
          </a:xfrm>
          <a:solidFill>
            <a:schemeClr val="bg1">
              <a:lumMod val="85000"/>
            </a:schemeClr>
          </a:solidFill>
        </p:spPr>
        <p:txBody>
          <a:bodyPr/>
          <a:lstStyle>
            <a:lvl1pPr>
              <a:buNone/>
              <a:defRPr/>
            </a:lvl1pPr>
          </a:lstStyle>
          <a:p>
            <a:r>
              <a:rPr lang="tr-TR" smtClean="0"/>
              <a:t>Drag picture to placeholder or click icon to add</a:t>
            </a:r>
            <a:endParaRPr/>
          </a:p>
        </p:txBody>
      </p:sp>
      <p:sp>
        <p:nvSpPr>
          <p:cNvPr id="4" name="Text Placeholder 3"/>
          <p:cNvSpPr>
            <a:spLocks noGrp="1"/>
          </p:cNvSpPr>
          <p:nvPr>
            <p:ph type="body" sz="half" idx="2"/>
          </p:nvPr>
        </p:nvSpPr>
        <p:spPr>
          <a:xfrm>
            <a:off x="914400" y="4926106"/>
            <a:ext cx="7315200" cy="99060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0B385921-A91A-409C-921C-0E0EC1E750EC}" type="datetime2">
              <a:rPr lang="en-US" smtClean="0"/>
              <a:t>Monday, February 27, 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56EEE0E-EDB0-4D84-86B0-50833DF22902}" type="datetime2">
              <a:rPr lang="en-US" smtClean="0"/>
              <a:t>Monday, February 27, 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14CB1CAA-32CD-4B55-B92A-B8F0843CACF4}" type="datetime2">
              <a:rPr lang="en-US" smtClean="0"/>
              <a:t>Monday, February 27, 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51682" y="450851"/>
            <a:ext cx="846083" cy="5357812"/>
          </a:xfrm>
        </p:spPr>
        <p:txBody>
          <a:bodyPr vert="eaVert" anchor="t" anchorCtr="0"/>
          <a:lstStyle/>
          <a:p>
            <a:r>
              <a:rPr lang="tr-TR" smtClean="0"/>
              <a:t>Click to edit Master title style</a:t>
            </a:r>
            <a:endParaRPr/>
          </a:p>
        </p:txBody>
      </p:sp>
      <p:sp>
        <p:nvSpPr>
          <p:cNvPr id="3" name="Vertical Text Placeholder 2"/>
          <p:cNvSpPr>
            <a:spLocks noGrp="1"/>
          </p:cNvSpPr>
          <p:nvPr>
            <p:ph type="body" orient="vert" idx="1"/>
          </p:nvPr>
        </p:nvSpPr>
        <p:spPr>
          <a:xfrm>
            <a:off x="914400" y="450851"/>
            <a:ext cx="5943600" cy="5357812"/>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5114372C-B5AB-4C39-B273-B99224EB4DD5}" type="datetime2">
              <a:rPr lang="en-US" smtClean="0"/>
              <a:t>Monday, February 27, 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Watermark">
    <p:bg>
      <p:bgRef idx="1003">
        <a:schemeClr val="bg2"/>
      </p:bgRef>
    </p:bg>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1122215" y="3200400"/>
            <a:ext cx="8021782" cy="2209800"/>
          </a:xfrm>
        </p:spPr>
        <p:txBody>
          <a:bodyPr wrap="none" lIns="0" tIns="0" rIns="0" bIns="0" anchor="ctr" anchorCtr="0">
            <a:noAutofit/>
          </a:bodyPr>
          <a:lstStyle>
            <a:lvl1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tr-TR" smtClean="0"/>
              <a:t>Click to edit Master text styles</a:t>
            </a:r>
          </a:p>
        </p:txBody>
      </p:sp>
      <p:sp>
        <p:nvSpPr>
          <p:cNvPr id="2" name="Title 1"/>
          <p:cNvSpPr>
            <a:spLocks noGrp="1"/>
          </p:cNvSpPr>
          <p:nvPr>
            <p:ph type="ctrTitle"/>
          </p:nvPr>
        </p:nvSpPr>
        <p:spPr>
          <a:xfrm>
            <a:off x="3960813" y="3833095"/>
            <a:ext cx="4724400" cy="1209964"/>
          </a:xfrm>
        </p:spPr>
        <p:txBody>
          <a:bodyPr lIns="45720" tIns="0" rIns="45720" bIns="0" anchor="b" anchorCtr="0">
            <a:noAutofit/>
          </a:bodyPr>
          <a:lstStyle>
            <a:lvl1pPr algn="l">
              <a:lnSpc>
                <a:spcPts val="5000"/>
              </a:lnSpc>
              <a:defRPr sz="4600"/>
            </a:lvl1pPr>
          </a:lstStyle>
          <a:p>
            <a:r>
              <a:rPr lang="tr-TR" smtClean="0"/>
              <a:t>Click to edit Master title style</a:t>
            </a:r>
            <a:endParaRPr dirty="0"/>
          </a:p>
        </p:txBody>
      </p:sp>
      <p:sp>
        <p:nvSpPr>
          <p:cNvPr id="3" name="Subtitle 2"/>
          <p:cNvSpPr>
            <a:spLocks noGrp="1"/>
          </p:cNvSpPr>
          <p:nvPr>
            <p:ph type="subTitle" idx="1"/>
          </p:nvPr>
        </p:nvSpPr>
        <p:spPr>
          <a:xfrm>
            <a:off x="3960813" y="5056909"/>
            <a:ext cx="4724400" cy="1156586"/>
          </a:xfrm>
        </p:spPr>
        <p:txBody>
          <a:bodyPr lIns="91440" tIns="0" rIns="45720" bIns="0">
            <a:normAutofit/>
          </a:bodyPr>
          <a:lstStyle>
            <a:lvl1pPr marL="0" indent="0" algn="l">
              <a:lnSpc>
                <a:spcPts val="2600"/>
              </a:lnSpc>
              <a:spcBef>
                <a:spcPct val="0"/>
              </a:spcBef>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a:xfrm>
            <a:off x="457200" y="6298744"/>
            <a:ext cx="1981200" cy="273050"/>
          </a:xfrm>
        </p:spPr>
        <p:txBody>
          <a:bodyPr/>
          <a:lstStyle>
            <a:lvl1pPr algn="l">
              <a:defRPr sz="1100">
                <a:latin typeface="Rockwell" pitchFamily="18" charset="0"/>
              </a:defRPr>
            </a:lvl1pPr>
          </a:lstStyle>
          <a:p>
            <a:fld id="{0B385921-A91A-409C-921C-0E0EC1E750EC}" type="datetime2">
              <a:rPr lang="en-US" smtClean="0"/>
              <a:t>Monday, February 27, 17</a:t>
            </a:fld>
            <a:endParaRPr lang="en-US" dirty="0"/>
          </a:p>
        </p:txBody>
      </p:sp>
      <p:sp>
        <p:nvSpPr>
          <p:cNvPr id="5" name="Footer Placeholder 4"/>
          <p:cNvSpPr>
            <a:spLocks noGrp="1"/>
          </p:cNvSpPr>
          <p:nvPr>
            <p:ph type="ftr" sz="quarter" idx="11"/>
          </p:nvPr>
        </p:nvSpPr>
        <p:spPr>
          <a:xfrm>
            <a:off x="3962400" y="6298744"/>
            <a:ext cx="3810000" cy="27305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264856" y="6312392"/>
            <a:ext cx="685800" cy="265089"/>
          </a:xfrm>
        </p:spPr>
        <p:txBody>
          <a:bodyPr/>
          <a:lstStyle>
            <a:lvl1pPr>
              <a:defRPr sz="1100">
                <a:solidFill>
                  <a:schemeClr val="tx1"/>
                </a:solidFill>
                <a:latin typeface="Rockwell" pitchFamily="18" charset="0"/>
              </a:defRPr>
            </a:lvl1pPr>
          </a:lstStyle>
          <a:p>
            <a:fld id="{1789C0F2-17E0-497A-9BBE-0C73201AAFE3}"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94560"/>
            <a:ext cx="7772400" cy="1362075"/>
          </a:xfrm>
        </p:spPr>
        <p:txBody>
          <a:bodyPr vert="horz" lIns="45720" tIns="0" rIns="45720" bIns="0" rtlCol="0" anchor="b" anchorCtr="0">
            <a:noAutofit/>
          </a:bodyPr>
          <a:lstStyle>
            <a:lvl1pPr algn="l" defTabSz="914400" rtl="0" eaLnBrk="1" latinLnBrk="0" hangingPunct="1">
              <a:lnSpc>
                <a:spcPts val="5000"/>
              </a:lnSpc>
              <a:spcBef>
                <a:spcPct val="0"/>
              </a:spcBef>
              <a:buNone/>
              <a:defRPr sz="4600" b="1" kern="1200" cap="none" baseline="0">
                <a:solidFill>
                  <a:schemeClr val="tx1"/>
                </a:solidFill>
                <a:latin typeface="+mj-lt"/>
                <a:ea typeface="+mj-ea"/>
                <a:cs typeface="+mj-cs"/>
              </a:defRPr>
            </a:lvl1pPr>
          </a:lstStyle>
          <a:p>
            <a:r>
              <a:rPr lang="tr-TR" smtClean="0"/>
              <a:t>Click to edit Master title style</a:t>
            </a:r>
            <a:endParaRPr/>
          </a:p>
        </p:txBody>
      </p:sp>
      <p:sp>
        <p:nvSpPr>
          <p:cNvPr id="3" name="Text Placeholder 2"/>
          <p:cNvSpPr>
            <a:spLocks noGrp="1"/>
          </p:cNvSpPr>
          <p:nvPr>
            <p:ph type="body" idx="1"/>
          </p:nvPr>
        </p:nvSpPr>
        <p:spPr>
          <a:xfrm>
            <a:off x="457200" y="3557016"/>
            <a:ext cx="7772400" cy="987552"/>
          </a:xfrm>
        </p:spPr>
        <p:txBody>
          <a:bodyPr vert="horz" lIns="91440" tIns="0" rIns="45720" bIns="0" rtlCol="0" anchor="t" anchorCtr="0">
            <a:normAutofit/>
          </a:bodyPr>
          <a:lstStyle>
            <a:lvl1pPr marL="0" indent="0">
              <a:spcBef>
                <a:spcPts val="0"/>
              </a:spcBef>
              <a:buNone/>
              <a:defRPr sz="2200" kern="1200">
                <a:solidFill>
                  <a:schemeClr val="tx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SzPct val="90000"/>
              <a:buFontTx/>
              <a:buNone/>
            </a:pPr>
            <a:r>
              <a:rPr lang="tr-TR" smtClean="0"/>
              <a:t>Click to edit Master text styles</a:t>
            </a:r>
          </a:p>
        </p:txBody>
      </p:sp>
      <p:sp>
        <p:nvSpPr>
          <p:cNvPr id="4" name="Date Placeholder 3"/>
          <p:cNvSpPr>
            <a:spLocks noGrp="1"/>
          </p:cNvSpPr>
          <p:nvPr>
            <p:ph type="dt" sz="half" idx="10"/>
          </p:nvPr>
        </p:nvSpPr>
        <p:spPr/>
        <p:txBody>
          <a:bodyPr/>
          <a:lstStyle/>
          <a:p>
            <a:fld id="{3AD8CDC4-3D19-4983-B478-82F6B8E5AB66}" type="datetime2">
              <a:rPr lang="en-US" smtClean="0"/>
              <a:t>Monday, February 27, 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with Watermark">
    <p:bg>
      <p:bgRef idx="1002">
        <a:schemeClr val="bg2"/>
      </p:bgRef>
    </p:bg>
    <p:spTree>
      <p:nvGrpSpPr>
        <p:cNvPr id="1" name=""/>
        <p:cNvGrpSpPr/>
        <p:nvPr/>
      </p:nvGrpSpPr>
      <p:grpSpPr>
        <a:xfrm>
          <a:off x="0" y="0"/>
          <a:ext cx="0" cy="0"/>
          <a:chOff x="0" y="0"/>
          <a:chExt cx="0" cy="0"/>
        </a:xfrm>
      </p:grpSpPr>
      <p:sp>
        <p:nvSpPr>
          <p:cNvPr id="7" name="Text Placeholder 7"/>
          <p:cNvSpPr>
            <a:spLocks noGrp="1"/>
          </p:cNvSpPr>
          <p:nvPr>
            <p:ph type="body" sz="quarter" idx="13"/>
          </p:nvPr>
        </p:nvSpPr>
        <p:spPr>
          <a:xfrm>
            <a:off x="712693" y="1689847"/>
            <a:ext cx="8431303" cy="2209800"/>
          </a:xfrm>
        </p:spPr>
        <p:txBody>
          <a:bodyPr wrap="none" lIns="0" tIns="0" rIns="0" bIns="0" anchor="ctr" anchorCtr="0">
            <a:noAutofit/>
          </a:bodyPr>
          <a:lstStyle>
            <a:lvl1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tr-TR" smtClean="0"/>
              <a:t>Click to edit Master text styles</a:t>
            </a:r>
          </a:p>
        </p:txBody>
      </p:sp>
      <p:sp>
        <p:nvSpPr>
          <p:cNvPr id="2" name="Title 1"/>
          <p:cNvSpPr>
            <a:spLocks noGrp="1"/>
          </p:cNvSpPr>
          <p:nvPr>
            <p:ph type="title"/>
          </p:nvPr>
        </p:nvSpPr>
        <p:spPr>
          <a:xfrm>
            <a:off x="457201" y="2196353"/>
            <a:ext cx="5334000" cy="1362075"/>
          </a:xfrm>
        </p:spPr>
        <p:txBody>
          <a:bodyPr lIns="45720" tIns="0" rIns="45720" bIns="0" anchor="b" anchorCtr="0"/>
          <a:lstStyle>
            <a:lvl1pPr algn="l">
              <a:lnSpc>
                <a:spcPts val="5000"/>
              </a:lnSpc>
              <a:defRPr sz="4600" b="1" cap="none" baseline="0"/>
            </a:lvl1pPr>
          </a:lstStyle>
          <a:p>
            <a:r>
              <a:rPr lang="tr-TR" smtClean="0"/>
              <a:t>Click to edit Master title style</a:t>
            </a:r>
            <a:endParaRPr/>
          </a:p>
        </p:txBody>
      </p:sp>
      <p:sp>
        <p:nvSpPr>
          <p:cNvPr id="3" name="Text Placeholder 2"/>
          <p:cNvSpPr>
            <a:spLocks noGrp="1"/>
          </p:cNvSpPr>
          <p:nvPr>
            <p:ph type="body" idx="1"/>
          </p:nvPr>
        </p:nvSpPr>
        <p:spPr>
          <a:xfrm>
            <a:off x="457200" y="3560618"/>
            <a:ext cx="5334000" cy="983087"/>
          </a:xfrm>
        </p:spPr>
        <p:txBody>
          <a:bodyPr tIns="0" rIns="45720" bIns="0" anchor="t" anchorCtr="0"/>
          <a:lstStyle>
            <a:lvl1pPr marL="0" indent="0">
              <a:spcBef>
                <a:spcPct val="0"/>
              </a:spcBef>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0B385921-A91A-409C-921C-0E0EC1E750EC}" type="datetime2">
              <a:rPr lang="en-US" smtClean="0"/>
              <a:t>Monday, February 27, 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bg>
      <p:bgPr>
        <a:blipFill dpi="0" rotWithShape="1">
          <a:blip r:embed="rId2">
            <a:lum/>
          </a:blip>
          <a:srcRect/>
          <a:stretch>
            <a:fillRect t="-4000" b="-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52775" y="4069804"/>
            <a:ext cx="5538788" cy="1162050"/>
          </a:xfrm>
        </p:spPr>
        <p:txBody>
          <a:bodyPr tIns="0" bIns="0" anchor="b"/>
          <a:lstStyle>
            <a:lvl1pPr algn="l">
              <a:lnSpc>
                <a:spcPts val="4600"/>
              </a:lnSpc>
              <a:defRPr sz="4600" b="1"/>
            </a:lvl1pPr>
          </a:lstStyle>
          <a:p>
            <a:r>
              <a:rPr lang="tr-TR" smtClean="0"/>
              <a:t>Click to edit Master title style</a:t>
            </a:r>
            <a:endParaRPr/>
          </a:p>
        </p:txBody>
      </p:sp>
      <p:grpSp>
        <p:nvGrpSpPr>
          <p:cNvPr id="3" name="Group 8"/>
          <p:cNvGrpSpPr/>
          <p:nvPr/>
        </p:nvGrpSpPr>
        <p:grpSpPr>
          <a:xfrm rot="21240000">
            <a:off x="654352" y="445180"/>
            <a:ext cx="5416247" cy="3630168"/>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5"/>
          </p:nvPr>
        </p:nvSpPr>
        <p:spPr>
          <a:xfrm rot="21240000">
            <a:off x="857677" y="632632"/>
            <a:ext cx="5009597" cy="3255264"/>
          </a:xfrm>
          <a:solidFill>
            <a:schemeClr val="bg1">
              <a:lumMod val="85000"/>
            </a:schemeClr>
          </a:solidFill>
        </p:spPr>
        <p:txBody>
          <a:bodyPr/>
          <a:lstStyle>
            <a:lvl1pPr>
              <a:buNone/>
              <a:defRPr/>
            </a:lvl1pPr>
          </a:lstStyle>
          <a:p>
            <a:r>
              <a:rPr lang="tr-TR" smtClean="0"/>
              <a:t>Drag picture to placeholder or click icon to add</a:t>
            </a:r>
            <a:endParaRPr/>
          </a:p>
        </p:txBody>
      </p:sp>
      <p:sp>
        <p:nvSpPr>
          <p:cNvPr id="4" name="Text Placeholder 3"/>
          <p:cNvSpPr>
            <a:spLocks noGrp="1"/>
          </p:cNvSpPr>
          <p:nvPr>
            <p:ph type="body" sz="half" idx="2"/>
          </p:nvPr>
        </p:nvSpPr>
        <p:spPr>
          <a:xfrm>
            <a:off x="3158117" y="5230906"/>
            <a:ext cx="5532958" cy="865093"/>
          </a:xfrm>
        </p:spPr>
        <p:txBody>
          <a:bodyPr/>
          <a:lstStyle>
            <a:lvl1pPr marL="0" indent="0">
              <a:spcBef>
                <a:spcPct val="0"/>
              </a:spcBef>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0B385921-A91A-409C-921C-0E0EC1E750EC}" type="datetime2">
              <a:rPr lang="en-US" smtClean="0"/>
              <a:t>Monday, February 27, 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6482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84B82477-D5D3-4181-8C11-75D0F2433A87}" type="datetime2">
              <a:rPr lang="en-US" smtClean="0"/>
              <a:t>Monday, February 27, 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971326"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897367" y="2174875"/>
            <a:ext cx="3566160" cy="3616325"/>
          </a:xfrm>
        </p:spPr>
        <p:txBody>
          <a:bodyPr/>
          <a:lstStyle>
            <a:lvl1pPr>
              <a:defRPr sz="2200"/>
            </a:lvl1pPr>
            <a:lvl2pPr>
              <a:defRPr sz="2000"/>
            </a:lvl2pPr>
            <a:lvl3pPr>
              <a:defRPr sz="1800"/>
            </a:lvl3pPr>
            <a:lvl4pPr>
              <a:defRPr sz="1600"/>
            </a:lvl4pPr>
            <a:lvl5pPr>
              <a:defRPr sz="1600"/>
            </a:lvl5pPr>
            <a:lvl6pPr marL="2290763" indent="-344488">
              <a:defRPr sz="1600"/>
            </a:lvl6pPr>
            <a:lvl7pPr marL="2290763" indent="-344488">
              <a:defRPr sz="1600"/>
            </a:lvl7pPr>
            <a:lvl8pPr marL="2290763" indent="-344488">
              <a:defRPr sz="1600"/>
            </a:lvl8pPr>
            <a:lvl9pPr marL="2290763" indent="-344488">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930247"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6514" y="2174875"/>
            <a:ext cx="3566160" cy="3616325"/>
          </a:xfrm>
        </p:spPr>
        <p:txBody>
          <a:bodyPr/>
          <a:lstStyle>
            <a:lvl1pPr>
              <a:defRPr sz="2200"/>
            </a:lvl1pPr>
            <a:lvl2pPr>
              <a:defRPr sz="2000"/>
            </a:lvl2pPr>
            <a:lvl3pPr>
              <a:defRPr sz="1800"/>
            </a:lvl3pPr>
            <a:lvl4pPr>
              <a:defRPr sz="1600"/>
            </a:lvl4pPr>
            <a:lvl5pPr>
              <a:defRPr sz="1600"/>
            </a:lvl5pPr>
            <a:lvl6pPr marL="2290763" indent="-344488">
              <a:defRPr sz="1600"/>
            </a:lvl6pPr>
            <a:lvl7pPr marL="2290763" indent="-344488">
              <a:defRPr sz="1600"/>
            </a:lvl7pPr>
            <a:lvl8pPr marL="2290763" indent="-344488">
              <a:defRPr sz="1600"/>
            </a:lvl8pPr>
            <a:lvl9pPr marL="2290763" indent="-344488">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213E253B-1893-4367-8BAE-DF4BC10DC578}" type="datetime2">
              <a:rPr lang="en-US" smtClean="0"/>
              <a:t>Monday, February 27, 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789C0F2-17E0-497A-9BBE-0C73201AAFE3}" type="slidenum">
              <a:rPr lang="en-US" smtClean="0"/>
              <a:pPr/>
              <a:t>‹#›</a:t>
            </a:fld>
            <a:endParaRPr lang="en-US" dirty="0"/>
          </a:p>
        </p:txBody>
      </p:sp>
      <p:pic>
        <p:nvPicPr>
          <p:cNvPr id="11" name="Picture 10"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3" name="Picture 12" descr="Comparison-Underline.png"/>
          <p:cNvPicPr>
            <a:picLocks noChangeAspect="1"/>
          </p:cNvPicPr>
          <p:nvPr/>
        </p:nvPicPr>
        <p:blipFill>
          <a:blip r:embed="rId2"/>
          <a:stretch>
            <a:fillRect/>
          </a:stretch>
        </p:blipFill>
        <p:spPr>
          <a:xfrm>
            <a:off x="4915960" y="1897040"/>
            <a:ext cx="3228975" cy="142875"/>
          </a:xfrm>
          <a:prstGeom prst="rect">
            <a:avLst/>
          </a:prstGeom>
        </p:spPr>
      </p:pic>
      <p:pic>
        <p:nvPicPr>
          <p:cNvPr id="12" name="Picture 11"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4" name="Picture 13" descr="Comparison-Underline.png"/>
          <p:cNvPicPr>
            <a:picLocks noChangeAspect="1"/>
          </p:cNvPicPr>
          <p:nvPr/>
        </p:nvPicPr>
        <p:blipFill>
          <a:blip r:embed="rId2"/>
          <a:stretch>
            <a:fillRect/>
          </a:stretch>
        </p:blipFill>
        <p:spPr>
          <a:xfrm>
            <a:off x="4915960" y="1897040"/>
            <a:ext cx="3228975" cy="142875"/>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sz="half" idx="1"/>
          </p:nvPr>
        </p:nvSpPr>
        <p:spPr>
          <a:xfrm>
            <a:off x="914400" y="1735138"/>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0B385921-A91A-409C-921C-0E0EC1E750EC}" type="datetime2">
              <a:rPr lang="en-US" smtClean="0"/>
              <a:t>Monday, February 27, 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
        <p:nvSpPr>
          <p:cNvPr id="8" name="Content Placeholder 2"/>
          <p:cNvSpPr>
            <a:spLocks noGrp="1"/>
          </p:cNvSpPr>
          <p:nvPr>
            <p:ph sz="half" idx="13"/>
          </p:nvPr>
        </p:nvSpPr>
        <p:spPr>
          <a:xfrm>
            <a:off x="914400" y="3870960"/>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22" Type="http://schemas.openxmlformats.org/officeDocument/2006/relationships/image" Target="../media/image6.png"/><Relationship Id="rId23" Type="http://schemas.openxmlformats.org/officeDocument/2006/relationships/image" Target="../media/image7.png"/><Relationship Id="rId24" Type="http://schemas.openxmlformats.org/officeDocument/2006/relationships/image" Target="../media/image8.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503238"/>
            <a:ext cx="7313613" cy="868362"/>
          </a:xfrm>
          <a:prstGeom prst="rect">
            <a:avLst/>
          </a:prstGeom>
        </p:spPr>
        <p:txBody>
          <a:bodyPr vert="horz" lIns="91440" tIns="45720" rIns="91440" bIns="45720" rtlCol="0" anchor="ctr">
            <a:noAutofit/>
          </a:bodyPr>
          <a:lstStyle/>
          <a:p>
            <a:r>
              <a:rPr lang="tr-TR" smtClean="0"/>
              <a:t>Click to edit Master title style</a:t>
            </a:r>
            <a:endParaRPr/>
          </a:p>
        </p:txBody>
      </p:sp>
      <p:sp>
        <p:nvSpPr>
          <p:cNvPr id="3" name="Text Placeholder 2"/>
          <p:cNvSpPr>
            <a:spLocks noGrp="1"/>
          </p:cNvSpPr>
          <p:nvPr>
            <p:ph type="body" idx="1"/>
          </p:nvPr>
        </p:nvSpPr>
        <p:spPr>
          <a:xfrm>
            <a:off x="914400" y="1735138"/>
            <a:ext cx="7313613" cy="4056062"/>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7663438" y="6314461"/>
            <a:ext cx="1295400" cy="265089"/>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fld id="{0B385921-A91A-409C-921C-0E0EC1E750EC}" type="datetime2">
              <a:rPr lang="en-US" smtClean="0"/>
              <a:t>Monday, February 27, 17</a:t>
            </a:fld>
            <a:endParaRPr lang="en-US" dirty="0"/>
          </a:p>
        </p:txBody>
      </p:sp>
      <p:sp>
        <p:nvSpPr>
          <p:cNvPr id="5" name="Footer Placeholder 4"/>
          <p:cNvSpPr>
            <a:spLocks noGrp="1"/>
          </p:cNvSpPr>
          <p:nvPr>
            <p:ph type="ftr" sz="quarter" idx="3"/>
          </p:nvPr>
        </p:nvSpPr>
        <p:spPr>
          <a:xfrm>
            <a:off x="3942607" y="6305797"/>
            <a:ext cx="3717967" cy="259278"/>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endParaRPr lang="en-US" dirty="0"/>
          </a:p>
        </p:txBody>
      </p:sp>
      <p:sp>
        <p:nvSpPr>
          <p:cNvPr id="6" name="Slide Number Placeholder 5"/>
          <p:cNvSpPr>
            <a:spLocks noGrp="1"/>
          </p:cNvSpPr>
          <p:nvPr>
            <p:ph type="sldNum" sz="quarter" idx="4"/>
          </p:nvPr>
        </p:nvSpPr>
        <p:spPr>
          <a:xfrm>
            <a:off x="7521388" y="5476097"/>
            <a:ext cx="1483056" cy="851848"/>
          </a:xfrm>
          <a:prstGeom prst="rect">
            <a:avLst/>
          </a:prstGeom>
        </p:spPr>
        <p:txBody>
          <a:bodyPr vert="horz" lIns="91440" tIns="45720" rIns="91440" bIns="45720" rtlCol="0" anchor="ctr"/>
          <a:lstStyle>
            <a:lvl1pPr algn="r">
              <a:defRPr sz="8200">
                <a:gradFill>
                  <a:gsLst>
                    <a:gs pos="0">
                      <a:schemeClr val="tx1">
                        <a:alpha val="10000"/>
                      </a:schemeClr>
                    </a:gs>
                    <a:gs pos="100000">
                      <a:schemeClr val="tx1">
                        <a:alpha val="10000"/>
                      </a:schemeClr>
                    </a:gs>
                  </a:gsLst>
                  <a:lin ang="5400000" scaled="0"/>
                </a:gradFill>
                <a:latin typeface="Impact" pitchFamily="34" charset="0"/>
              </a:defRPr>
            </a:lvl1pPr>
          </a:lstStyle>
          <a:p>
            <a:fld id="{1789C0F2-17E0-497A-9BBE-0C73201AAFE3}"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056" r:id="rId1"/>
    <p:sldLayoutId id="2147484057" r:id="rId2"/>
    <p:sldLayoutId id="2147484058" r:id="rId3"/>
    <p:sldLayoutId id="2147484059" r:id="rId4"/>
    <p:sldLayoutId id="2147484060" r:id="rId5"/>
    <p:sldLayoutId id="2147484061" r:id="rId6"/>
    <p:sldLayoutId id="2147484062" r:id="rId7"/>
    <p:sldLayoutId id="2147484063" r:id="rId8"/>
    <p:sldLayoutId id="2147484064" r:id="rId9"/>
    <p:sldLayoutId id="2147484065" r:id="rId10"/>
    <p:sldLayoutId id="2147484066" r:id="rId11"/>
    <p:sldLayoutId id="2147484067" r:id="rId12"/>
    <p:sldLayoutId id="2147484068" r:id="rId13"/>
    <p:sldLayoutId id="2147484069" r:id="rId14"/>
    <p:sldLayoutId id="2147484070" r:id="rId15"/>
    <p:sldLayoutId id="2147484071" r:id="rId16"/>
    <p:sldLayoutId id="2147484072" r:id="rId17"/>
    <p:sldLayoutId id="2147484073" r:id="rId18"/>
    <p:sldLayoutId id="2147484074" r:id="rId19"/>
    <p:sldLayoutId id="2147484075" r:id="rId20"/>
  </p:sldLayoutIdLst>
  <p:hf sldNum="0" hdr="0" ftr="0" dt="0"/>
  <p:txStyles>
    <p:titleStyle>
      <a:lvl1pPr algn="ctr" defTabSz="914400" rtl="0" eaLnBrk="1" latinLnBrk="0" hangingPunct="1">
        <a:spcBef>
          <a:spcPct val="0"/>
        </a:spcBef>
        <a:buNone/>
        <a:defRPr sz="4600" kern="1200">
          <a:solidFill>
            <a:schemeClr val="tx1"/>
          </a:solidFill>
          <a:latin typeface="+mj-lt"/>
          <a:ea typeface="+mj-ea"/>
          <a:cs typeface="+mj-cs"/>
        </a:defRPr>
      </a:lvl1pPr>
    </p:titleStyle>
    <p:bodyStyle>
      <a:lvl1pPr marL="463550" indent="-463550" algn="l" defTabSz="914400" rtl="0" eaLnBrk="1" latinLnBrk="0" hangingPunct="1">
        <a:spcBef>
          <a:spcPts val="2000"/>
        </a:spcBef>
        <a:buSzPct val="90000"/>
        <a:buFontTx/>
        <a:buBlip>
          <a:blip r:embed="rId22"/>
        </a:buBlip>
        <a:defRPr sz="2400" kern="1200">
          <a:solidFill>
            <a:schemeClr val="tx1"/>
          </a:solidFill>
          <a:latin typeface="+mn-lt"/>
          <a:ea typeface="+mn-ea"/>
          <a:cs typeface="+mn-cs"/>
        </a:defRPr>
      </a:lvl1pPr>
      <a:lvl2pPr marL="914400" indent="-457200" algn="l" defTabSz="914400" rtl="0" eaLnBrk="1" latinLnBrk="0" hangingPunct="1">
        <a:spcBef>
          <a:spcPts val="600"/>
        </a:spcBef>
        <a:buSzPct val="90000"/>
        <a:buFontTx/>
        <a:buBlip>
          <a:blip r:embed="rId23"/>
        </a:buBlip>
        <a:defRPr sz="2200" kern="1200">
          <a:solidFill>
            <a:schemeClr val="tx1"/>
          </a:solidFill>
          <a:latin typeface="+mn-lt"/>
          <a:ea typeface="+mn-ea"/>
          <a:cs typeface="+mn-cs"/>
        </a:defRPr>
      </a:lvl2pPr>
      <a:lvl3pPr marL="1255713" indent="-341313" algn="l" defTabSz="914400" rtl="0" eaLnBrk="1" latinLnBrk="0" hangingPunct="1">
        <a:spcBef>
          <a:spcPts val="600"/>
        </a:spcBef>
        <a:buSzPct val="90000"/>
        <a:buFontTx/>
        <a:buBlip>
          <a:blip r:embed="rId24"/>
        </a:buBlip>
        <a:defRPr sz="2000" kern="1200">
          <a:solidFill>
            <a:schemeClr val="tx1"/>
          </a:solidFill>
          <a:latin typeface="+mn-lt"/>
          <a:ea typeface="+mn-ea"/>
          <a:cs typeface="+mn-cs"/>
        </a:defRPr>
      </a:lvl3pPr>
      <a:lvl4pPr marL="1597025"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4pPr>
      <a:lvl5pPr marL="1938338"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5pPr>
      <a:lvl6pPr marL="2290763" indent="-344488" algn="l" defTabSz="914400" rtl="0" eaLnBrk="1" latinLnBrk="0" hangingPunct="1">
        <a:spcBef>
          <a:spcPct val="20000"/>
        </a:spcBef>
        <a:buSzPct val="90000"/>
        <a:buFontTx/>
        <a:buBlip>
          <a:blip r:embed="rId22"/>
        </a:buBlip>
        <a:defRPr lang="en-US" sz="1800" kern="1200" dirty="0" smtClean="0">
          <a:solidFill>
            <a:schemeClr val="tx1"/>
          </a:solidFill>
          <a:latin typeface="+mn-lt"/>
          <a:ea typeface="+mn-ea"/>
          <a:cs typeface="+mn-cs"/>
        </a:defRPr>
      </a:lvl6pPr>
      <a:lvl7pPr marL="2625725" indent="-344488" algn="l" defTabSz="914400" rtl="0" eaLnBrk="1" latinLnBrk="0" hangingPunct="1">
        <a:spcBef>
          <a:spcPct val="20000"/>
        </a:spcBef>
        <a:buSzPct val="90000"/>
        <a:buFontTx/>
        <a:buBlip>
          <a:blip r:embed="rId24"/>
        </a:buBlip>
        <a:defRPr lang="en-US" sz="1800" kern="1200" dirty="0" smtClean="0">
          <a:solidFill>
            <a:schemeClr val="tx1"/>
          </a:solidFill>
          <a:latin typeface="+mn-lt"/>
          <a:ea typeface="+mn-ea"/>
          <a:cs typeface="+mn-cs"/>
        </a:defRPr>
      </a:lvl7pPr>
      <a:lvl8pPr marL="2970213" indent="-344488" algn="l" defTabSz="914400" rtl="0" eaLnBrk="1" latinLnBrk="0" hangingPunct="1">
        <a:spcBef>
          <a:spcPct val="20000"/>
        </a:spcBef>
        <a:buSzPct val="90000"/>
        <a:buFontTx/>
        <a:buBlip>
          <a:blip r:embed="rId22"/>
        </a:buBlip>
        <a:defRPr lang="en-US" sz="1800" kern="1200" dirty="0" smtClean="0">
          <a:solidFill>
            <a:schemeClr val="tx1"/>
          </a:solidFill>
          <a:latin typeface="+mn-lt"/>
          <a:ea typeface="+mn-ea"/>
          <a:cs typeface="+mn-cs"/>
        </a:defRPr>
      </a:lvl8pPr>
      <a:lvl9pPr marL="3313113" indent="-344488" algn="l" defTabSz="914400" rtl="0" eaLnBrk="1" latinLnBrk="0" hangingPunct="1">
        <a:spcBef>
          <a:spcPct val="20000"/>
        </a:spcBef>
        <a:buSzPct val="90000"/>
        <a:buFontTx/>
        <a:buBlip>
          <a:blip r:embed="rId23"/>
        </a:buBlip>
        <a:defRPr lang="en-US" sz="1800" kern="1200" dirty="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FOUNDATIONS &amp; PREPARATIONS</a:t>
            </a:r>
            <a:endParaRPr lang="en-US" dirty="0"/>
          </a:p>
        </p:txBody>
      </p:sp>
      <p:sp>
        <p:nvSpPr>
          <p:cNvPr id="3" name="Subtitle 2"/>
          <p:cNvSpPr>
            <a:spLocks noGrp="1"/>
          </p:cNvSpPr>
          <p:nvPr>
            <p:ph type="subTitle" idx="1"/>
          </p:nvPr>
        </p:nvSpPr>
        <p:spPr/>
        <p:txBody>
          <a:bodyPr>
            <a:normAutofit/>
          </a:bodyPr>
          <a:lstStyle/>
          <a:p>
            <a:r>
              <a:rPr lang="en-US" dirty="0" smtClean="0"/>
              <a:t>CHAPTER 2 		</a:t>
            </a:r>
            <a:r>
              <a:rPr lang="en-US" dirty="0" err="1" smtClean="0"/>
              <a:t>Uzm</a:t>
            </a:r>
            <a:r>
              <a:rPr lang="en-US" dirty="0" smtClean="0"/>
              <a:t>. </a:t>
            </a:r>
            <a:r>
              <a:rPr lang="en-US" dirty="0" err="1" smtClean="0"/>
              <a:t>Psk</a:t>
            </a:r>
            <a:r>
              <a:rPr lang="en-US" dirty="0" smtClean="0"/>
              <a:t>. </a:t>
            </a:r>
            <a:r>
              <a:rPr lang="en-US" dirty="0" err="1" smtClean="0"/>
              <a:t>Özlem</a:t>
            </a:r>
            <a:r>
              <a:rPr lang="en-US" dirty="0" smtClean="0"/>
              <a:t> </a:t>
            </a:r>
            <a:r>
              <a:rPr lang="en-US" dirty="0" err="1" smtClean="0"/>
              <a:t>Ataoğlu</a:t>
            </a:r>
            <a:endParaRPr lang="en-US" dirty="0" smtClean="0"/>
          </a:p>
        </p:txBody>
      </p:sp>
    </p:spTree>
    <p:extLst>
      <p:ext uri="{BB962C8B-B14F-4D97-AF65-F5344CB8AC3E}">
        <p14:creationId xmlns:p14="http://schemas.microsoft.com/office/powerpoint/2010/main" val="282348483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Defining Common Goals</a:t>
            </a:r>
            <a:endParaRPr lang="en-US" dirty="0"/>
          </a:p>
        </p:txBody>
      </p:sp>
      <p:sp>
        <p:nvSpPr>
          <p:cNvPr id="3" name="Content Placeholder 2"/>
          <p:cNvSpPr>
            <a:spLocks noGrp="1"/>
          </p:cNvSpPr>
          <p:nvPr>
            <p:ph idx="1"/>
          </p:nvPr>
        </p:nvSpPr>
        <p:spPr/>
        <p:txBody>
          <a:bodyPr/>
          <a:lstStyle/>
          <a:p>
            <a:r>
              <a:rPr lang="en-US" dirty="0" smtClean="0"/>
              <a:t>It is very important to give the chance to the client to evaluate and judge themselves. WHY?</a:t>
            </a:r>
          </a:p>
          <a:p>
            <a:r>
              <a:rPr lang="en-US" dirty="0" smtClean="0"/>
              <a:t>Client’s perspective on the problem, how s/he presents it, what s/he wants to achieve, what are the goals at the end of the therapy</a:t>
            </a:r>
          </a:p>
          <a:p>
            <a:r>
              <a:rPr lang="en-US" dirty="0"/>
              <a:t>The client’s perspective and expectation is very important at this point because they present the problem and we, as therapists, shape and frame the therapy sessions accordingly</a:t>
            </a:r>
          </a:p>
          <a:p>
            <a:endParaRPr lang="en-US" dirty="0" smtClean="0"/>
          </a:p>
        </p:txBody>
      </p:sp>
    </p:spTree>
    <p:extLst>
      <p:ext uri="{BB962C8B-B14F-4D97-AF65-F5344CB8AC3E}">
        <p14:creationId xmlns:p14="http://schemas.microsoft.com/office/powerpoint/2010/main" val="26161823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The client has partial insight, the therapist is very flexible</a:t>
            </a:r>
          </a:p>
          <a:p>
            <a:r>
              <a:rPr lang="en-US" dirty="0" smtClean="0"/>
              <a:t>So, according to these, who should set the therapy goals?</a:t>
            </a:r>
          </a:p>
          <a:p>
            <a:r>
              <a:rPr lang="en-US" dirty="0" smtClean="0"/>
              <a:t>WE DO NOT, NEITHER THE CLIENT!</a:t>
            </a:r>
          </a:p>
          <a:p>
            <a:r>
              <a:rPr lang="en-US" dirty="0" smtClean="0"/>
              <a:t>At the end of the therapy session, after we have the information about problems and background of the client, we ask the goals. Then, we summarize the problems and possible goals. </a:t>
            </a:r>
          </a:p>
          <a:p>
            <a:r>
              <a:rPr lang="en-US" dirty="0" smtClean="0"/>
              <a:t>What if they are too different?</a:t>
            </a:r>
          </a:p>
          <a:p>
            <a:r>
              <a:rPr lang="en-US" dirty="0" smtClean="0"/>
              <a:t>You </a:t>
            </a:r>
            <a:r>
              <a:rPr lang="en-US" dirty="0"/>
              <a:t>should have a consensus on the problems and therapy goals</a:t>
            </a:r>
          </a:p>
          <a:p>
            <a:r>
              <a:rPr lang="en-US" dirty="0"/>
              <a:t>If you don’t have a consensus what may happen?</a:t>
            </a:r>
          </a:p>
          <a:p>
            <a:endParaRPr lang="en-US" dirty="0"/>
          </a:p>
        </p:txBody>
      </p:sp>
    </p:spTree>
    <p:extLst>
      <p:ext uri="{BB962C8B-B14F-4D97-AF65-F5344CB8AC3E}">
        <p14:creationId xmlns:p14="http://schemas.microsoft.com/office/powerpoint/2010/main" val="88006324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BALANCE = Sensitivity, Empathy, Communication Skills, Philosophical Depth</a:t>
            </a:r>
          </a:p>
          <a:p>
            <a:r>
              <a:rPr lang="en-US" dirty="0" smtClean="0"/>
              <a:t>Even if your goals are too different, you should be too sensitive against your client’s goals because there is always a motivation.</a:t>
            </a:r>
          </a:p>
          <a:p>
            <a:r>
              <a:rPr lang="en-US" dirty="0" smtClean="0"/>
              <a:t>Sometimes you feel that your patient tries not to solve the problems, do not apply the techniques s/he has learnt, question the motivation behind that, probably has secondary acquisition</a:t>
            </a:r>
            <a:endParaRPr lang="en-US" dirty="0"/>
          </a:p>
        </p:txBody>
      </p:sp>
    </p:spTree>
    <p:extLst>
      <p:ext uri="{BB962C8B-B14F-4D97-AF65-F5344CB8AC3E}">
        <p14:creationId xmlns:p14="http://schemas.microsoft.com/office/powerpoint/2010/main" val="42896720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What is the goal behind the first evaluation?</a:t>
            </a:r>
          </a:p>
          <a:p>
            <a:r>
              <a:rPr lang="en-US" dirty="0" smtClean="0"/>
              <a:t>Intervention and accelerate the helping process. How can we do this?</a:t>
            </a:r>
          </a:p>
          <a:p>
            <a:r>
              <a:rPr lang="en-US" dirty="0" smtClean="0"/>
              <a:t>How the patient presents the problem, therapy goals, expression language, previous treatment/therapy attempts, reasons of consultation should be taken into account</a:t>
            </a:r>
          </a:p>
          <a:p>
            <a:r>
              <a:rPr lang="en-US" dirty="0" smtClean="0"/>
              <a:t>If we skip some information while we evaluate, or during the intervention we may make some mistakes.</a:t>
            </a:r>
          </a:p>
          <a:p>
            <a:r>
              <a:rPr lang="en-US" dirty="0" smtClean="0"/>
              <a:t>How we do the social phobia treatment?</a:t>
            </a:r>
            <a:endParaRPr lang="en-US" dirty="0"/>
          </a:p>
        </p:txBody>
      </p:sp>
    </p:spTree>
    <p:extLst>
      <p:ext uri="{BB962C8B-B14F-4D97-AF65-F5344CB8AC3E}">
        <p14:creationId xmlns:p14="http://schemas.microsoft.com/office/powerpoint/2010/main" val="26440884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500" dirty="0" smtClean="0"/>
              <a:t>Active (Efficient) Listening &amp; Application of Psychological Techniques</a:t>
            </a:r>
            <a:endParaRPr lang="en-US" sz="3500" dirty="0"/>
          </a:p>
        </p:txBody>
      </p:sp>
      <p:sp>
        <p:nvSpPr>
          <p:cNvPr id="3" name="Content Placeholder 2"/>
          <p:cNvSpPr>
            <a:spLocks noGrp="1"/>
          </p:cNvSpPr>
          <p:nvPr>
            <p:ph idx="1"/>
          </p:nvPr>
        </p:nvSpPr>
        <p:spPr/>
        <p:txBody>
          <a:bodyPr/>
          <a:lstStyle/>
          <a:p>
            <a:endParaRPr lang="en-US" dirty="0" smtClean="0"/>
          </a:p>
          <a:p>
            <a:r>
              <a:rPr lang="en-US" dirty="0" smtClean="0"/>
              <a:t>Your goal can be either testing/measurement AND/OR intervention – IT DOES NOT MATTER – firstly we need to show that we listen effectively</a:t>
            </a:r>
          </a:p>
          <a:p>
            <a:r>
              <a:rPr lang="en-US" dirty="0" smtClean="0"/>
              <a:t>Effective listening = Asking questions?</a:t>
            </a:r>
          </a:p>
          <a:p>
            <a:r>
              <a:rPr lang="en-US" dirty="0" smtClean="0"/>
              <a:t>NO! Asking question directs the patients, the patient may not sometimes express him/herself effectively &amp; truly</a:t>
            </a:r>
            <a:endParaRPr lang="en-US" dirty="0"/>
          </a:p>
        </p:txBody>
      </p:sp>
    </p:spTree>
    <p:extLst>
      <p:ext uri="{BB962C8B-B14F-4D97-AF65-F5344CB8AC3E}">
        <p14:creationId xmlns:p14="http://schemas.microsoft.com/office/powerpoint/2010/main" val="93880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At the beginning, we do not ask questions! We let the patient express him/herself</a:t>
            </a:r>
          </a:p>
          <a:p>
            <a:r>
              <a:rPr lang="en-US" dirty="0" smtClean="0"/>
              <a:t>The patient wants to express the problems freely, our active </a:t>
            </a:r>
            <a:r>
              <a:rPr lang="en-US" dirty="0" err="1" smtClean="0"/>
              <a:t>behaviours</a:t>
            </a:r>
            <a:r>
              <a:rPr lang="en-US" dirty="0" smtClean="0"/>
              <a:t> do not solve our patients’ problems</a:t>
            </a:r>
          </a:p>
          <a:p>
            <a:r>
              <a:rPr lang="en-US" dirty="0" smtClean="0"/>
              <a:t>It only leads the patient to give the expected reactions by the therapist</a:t>
            </a:r>
          </a:p>
          <a:p>
            <a:r>
              <a:rPr lang="en-US" dirty="0" smtClean="0"/>
              <a:t>“Nobody understands me!”</a:t>
            </a:r>
            <a:endParaRPr lang="en-US" dirty="0"/>
          </a:p>
        </p:txBody>
      </p:sp>
    </p:spTree>
    <p:extLst>
      <p:ext uri="{BB962C8B-B14F-4D97-AF65-F5344CB8AC3E}">
        <p14:creationId xmlns:p14="http://schemas.microsoft.com/office/powerpoint/2010/main" val="22975932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6089" y="503238"/>
            <a:ext cx="7313613" cy="868362"/>
          </a:xfrm>
        </p:spPr>
        <p:txBody>
          <a:bodyPr/>
          <a:lstStyle/>
          <a:p>
            <a:r>
              <a:rPr lang="en-US" sz="4000" dirty="0" smtClean="0"/>
              <a:t>The Interaction Between the Client and the Therapist</a:t>
            </a:r>
            <a:endParaRPr lang="en-US" sz="4000" dirty="0"/>
          </a:p>
        </p:txBody>
      </p:sp>
      <p:sp>
        <p:nvSpPr>
          <p:cNvPr id="3" name="Content Placeholder 2"/>
          <p:cNvSpPr>
            <a:spLocks noGrp="1"/>
          </p:cNvSpPr>
          <p:nvPr>
            <p:ph idx="1"/>
          </p:nvPr>
        </p:nvSpPr>
        <p:spPr/>
        <p:txBody>
          <a:bodyPr/>
          <a:lstStyle/>
          <a:p>
            <a:r>
              <a:rPr lang="en-US" dirty="0" smtClean="0"/>
              <a:t>Every patient’s background is different, the therapist changes his/her manner according to each patient</a:t>
            </a:r>
          </a:p>
          <a:p>
            <a:r>
              <a:rPr lang="en-US" dirty="0" smtClean="0"/>
              <a:t>This means that there is no ideal interviewing, there is ideal interaction (depending on the patient)</a:t>
            </a:r>
          </a:p>
          <a:p>
            <a:r>
              <a:rPr lang="en-US" dirty="0" smtClean="0"/>
              <a:t>There are 3 participants in the interviewing room</a:t>
            </a:r>
          </a:p>
          <a:p>
            <a:r>
              <a:rPr lang="en-US" dirty="0" smtClean="0"/>
              <a:t>Interviewer, Patient, Interaction between Patient &amp; Therapist</a:t>
            </a:r>
            <a:endParaRPr lang="en-US" dirty="0"/>
          </a:p>
        </p:txBody>
      </p:sp>
    </p:spTree>
    <p:extLst>
      <p:ext uri="{BB962C8B-B14F-4D97-AF65-F5344CB8AC3E}">
        <p14:creationId xmlns:p14="http://schemas.microsoft.com/office/powerpoint/2010/main" val="31143658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 – awareness</a:t>
            </a:r>
            <a:endParaRPr lang="en-US" dirty="0"/>
          </a:p>
        </p:txBody>
      </p:sp>
      <p:sp>
        <p:nvSpPr>
          <p:cNvPr id="3" name="Content Placeholder 2"/>
          <p:cNvSpPr>
            <a:spLocks noGrp="1"/>
          </p:cNvSpPr>
          <p:nvPr>
            <p:ph idx="1"/>
          </p:nvPr>
        </p:nvSpPr>
        <p:spPr/>
        <p:txBody>
          <a:bodyPr>
            <a:normAutofit lnSpcReduction="10000"/>
          </a:bodyPr>
          <a:lstStyle/>
          <a:p>
            <a:r>
              <a:rPr lang="en-US" dirty="0" smtClean="0"/>
              <a:t>Within the application room, what do we need?</a:t>
            </a:r>
          </a:p>
          <a:p>
            <a:r>
              <a:rPr lang="en-US" dirty="0" smtClean="0"/>
              <a:t>Information (theoretical background), application, self – awareness</a:t>
            </a:r>
          </a:p>
          <a:p>
            <a:r>
              <a:rPr lang="en-US" dirty="0" smtClean="0"/>
              <a:t>In a short time, we try to know a person from different physical, psychological, social, cultural and psychological backgrounds and we are different from them, as well</a:t>
            </a:r>
          </a:p>
          <a:p>
            <a:r>
              <a:rPr lang="en-US" dirty="0" smtClean="0"/>
              <a:t>We need to respect, be aware of the patient and ourselves</a:t>
            </a:r>
            <a:endParaRPr lang="en-US" dirty="0"/>
          </a:p>
        </p:txBody>
      </p:sp>
    </p:spTree>
    <p:extLst>
      <p:ext uri="{BB962C8B-B14F-4D97-AF65-F5344CB8AC3E}">
        <p14:creationId xmlns:p14="http://schemas.microsoft.com/office/powerpoint/2010/main" val="289659805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How do we gain self – awareness?</a:t>
            </a:r>
          </a:p>
          <a:p>
            <a:r>
              <a:rPr lang="en-US" dirty="0" smtClean="0"/>
              <a:t>Listening voice and watching video recordings. It can be really disturbing!</a:t>
            </a:r>
          </a:p>
          <a:p>
            <a:r>
              <a:rPr lang="en-US" dirty="0" smtClean="0"/>
              <a:t>You will hear &amp; see your tone of voice, speech patterns, mimics, body language, physical patterns</a:t>
            </a:r>
          </a:p>
          <a:p>
            <a:r>
              <a:rPr lang="en-US" dirty="0" smtClean="0"/>
              <a:t>Self – awareness is a positive feature of a good therapist. What does it provide?</a:t>
            </a:r>
          </a:p>
          <a:p>
            <a:endParaRPr lang="en-US" dirty="0"/>
          </a:p>
        </p:txBody>
      </p:sp>
    </p:spTree>
    <p:extLst>
      <p:ext uri="{BB962C8B-B14F-4D97-AF65-F5344CB8AC3E}">
        <p14:creationId xmlns:p14="http://schemas.microsoft.com/office/powerpoint/2010/main" val="23104960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You will gain insight to your personal biases &amp; psychological states</a:t>
            </a:r>
          </a:p>
          <a:p>
            <a:r>
              <a:rPr lang="en-US" dirty="0" smtClean="0"/>
              <a:t>You will see how you distort the ideas</a:t>
            </a:r>
          </a:p>
          <a:p>
            <a:r>
              <a:rPr lang="en-US" dirty="0" smtClean="0"/>
              <a:t>You will see how you react to emotional reactions (Crying? Anger? Euphoria?)</a:t>
            </a:r>
          </a:p>
          <a:p>
            <a:r>
              <a:rPr lang="en-US" dirty="0" smtClean="0"/>
              <a:t>Before you interact to your patient, knowing your strengths and weaknesses will make you stronger</a:t>
            </a:r>
            <a:endParaRPr lang="en-US" dirty="0"/>
          </a:p>
        </p:txBody>
      </p:sp>
    </p:spTree>
    <p:extLst>
      <p:ext uri="{BB962C8B-B14F-4D97-AF65-F5344CB8AC3E}">
        <p14:creationId xmlns:p14="http://schemas.microsoft.com/office/powerpoint/2010/main" val="25745835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800" dirty="0" smtClean="0"/>
              <a:t>What will we learn from this chapter?</a:t>
            </a:r>
            <a:endParaRPr lang="en-US" sz="3800" dirty="0"/>
          </a:p>
        </p:txBody>
      </p:sp>
      <p:sp>
        <p:nvSpPr>
          <p:cNvPr id="2" name="Content Placeholder 1"/>
          <p:cNvSpPr>
            <a:spLocks noGrp="1"/>
          </p:cNvSpPr>
          <p:nvPr>
            <p:ph idx="1"/>
          </p:nvPr>
        </p:nvSpPr>
        <p:spPr/>
        <p:txBody>
          <a:bodyPr>
            <a:normAutofit lnSpcReduction="10000"/>
          </a:bodyPr>
          <a:lstStyle/>
          <a:p>
            <a:r>
              <a:rPr lang="en-US" dirty="0" smtClean="0"/>
              <a:t>What is clinical interviewing?</a:t>
            </a:r>
          </a:p>
          <a:p>
            <a:r>
              <a:rPr lang="en-US" dirty="0" smtClean="0"/>
              <a:t>How will you prepare?</a:t>
            </a:r>
          </a:p>
          <a:p>
            <a:r>
              <a:rPr lang="en-US" dirty="0" smtClean="0"/>
              <a:t>Why people seek for help?</a:t>
            </a:r>
          </a:p>
          <a:p>
            <a:r>
              <a:rPr lang="en-US" dirty="0" smtClean="0"/>
              <a:t>What will we do at the beginning of the interview? What can be the biases?</a:t>
            </a:r>
          </a:p>
          <a:p>
            <a:r>
              <a:rPr lang="en-US" dirty="0" smtClean="0"/>
              <a:t>How should the physical settings be?</a:t>
            </a:r>
          </a:p>
          <a:p>
            <a:r>
              <a:rPr lang="en-US" dirty="0" smtClean="0"/>
              <a:t>Practical applications - Presenting yourself, informed consent, stress management, etc.</a:t>
            </a:r>
            <a:endParaRPr lang="en-US" dirty="0"/>
          </a:p>
        </p:txBody>
      </p:sp>
    </p:spTree>
    <p:extLst>
      <p:ext uri="{BB962C8B-B14F-4D97-AF65-F5344CB8AC3E}">
        <p14:creationId xmlns:p14="http://schemas.microsoft.com/office/powerpoint/2010/main" val="24616663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 Self - Awareness</a:t>
            </a:r>
            <a:endParaRPr lang="en-US" dirty="0"/>
          </a:p>
        </p:txBody>
      </p:sp>
      <p:sp>
        <p:nvSpPr>
          <p:cNvPr id="3" name="Content Placeholder 2"/>
          <p:cNvSpPr>
            <a:spLocks noGrp="1"/>
          </p:cNvSpPr>
          <p:nvPr>
            <p:ph idx="1"/>
          </p:nvPr>
        </p:nvSpPr>
        <p:spPr/>
        <p:txBody>
          <a:bodyPr>
            <a:normAutofit/>
          </a:bodyPr>
          <a:lstStyle/>
          <a:p>
            <a:r>
              <a:rPr lang="en-US" dirty="0" smtClean="0"/>
              <a:t>It should be thought as </a:t>
            </a:r>
            <a:r>
              <a:rPr lang="en-US" dirty="0"/>
              <a:t>c</a:t>
            </a:r>
            <a:r>
              <a:rPr lang="en-US" dirty="0" smtClean="0"/>
              <a:t>onsciousness and awareness</a:t>
            </a:r>
          </a:p>
          <a:p>
            <a:r>
              <a:rPr lang="en-US" dirty="0" smtClean="0"/>
              <a:t>Without focusing on ourselves, it will let us know ourselves, develop ourselves, and increase our clinical skills</a:t>
            </a:r>
          </a:p>
          <a:p>
            <a:r>
              <a:rPr lang="en-US" dirty="0" smtClean="0"/>
              <a:t>You will definitely have feedbacks from your patients, be flexible, get the feedback. Being defensive does not bring you anything in your therapy sessions and as a therapist</a:t>
            </a:r>
          </a:p>
        </p:txBody>
      </p:sp>
    </p:spTree>
    <p:extLst>
      <p:ext uri="{BB962C8B-B14F-4D97-AF65-F5344CB8AC3E}">
        <p14:creationId xmlns:p14="http://schemas.microsoft.com/office/powerpoint/2010/main" val="373333225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Being defensive gives a message to your patient. What can it be?</a:t>
            </a:r>
          </a:p>
          <a:p>
            <a:r>
              <a:rPr lang="en-US" dirty="0" smtClean="0"/>
              <a:t>If you get that feedback from only one of your patients, what does it mean?</a:t>
            </a:r>
          </a:p>
          <a:p>
            <a:r>
              <a:rPr lang="en-US" dirty="0" smtClean="0"/>
              <a:t>What are the expectations from yourself?</a:t>
            </a:r>
          </a:p>
          <a:p>
            <a:r>
              <a:rPr lang="en-US" dirty="0" smtClean="0"/>
              <a:t>“Easy success?”, “It will be really hard, I will fail.”, “How am I going to behave?”</a:t>
            </a:r>
            <a:endParaRPr lang="en-US" dirty="0"/>
          </a:p>
        </p:txBody>
      </p:sp>
    </p:spTree>
    <p:extLst>
      <p:ext uri="{BB962C8B-B14F-4D97-AF65-F5344CB8AC3E}">
        <p14:creationId xmlns:p14="http://schemas.microsoft.com/office/powerpoint/2010/main" val="211119305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Physical Setting</a:t>
            </a:r>
            <a:endParaRPr lang="en-US" dirty="0"/>
          </a:p>
        </p:txBody>
      </p:sp>
      <p:sp>
        <p:nvSpPr>
          <p:cNvPr id="3" name="Content Placeholder 2"/>
          <p:cNvSpPr>
            <a:spLocks noGrp="1"/>
          </p:cNvSpPr>
          <p:nvPr>
            <p:ph idx="1"/>
          </p:nvPr>
        </p:nvSpPr>
        <p:spPr/>
        <p:txBody>
          <a:bodyPr/>
          <a:lstStyle/>
          <a:p>
            <a:r>
              <a:rPr lang="en-US" dirty="0" smtClean="0"/>
              <a:t>So far, we have learnt that our personal factors (physical, psychological, social, cultural) can affect our patients and we are affected from them, as well</a:t>
            </a:r>
          </a:p>
          <a:p>
            <a:pPr marL="0" indent="0">
              <a:buNone/>
            </a:pPr>
            <a:endParaRPr lang="en-US" dirty="0" smtClean="0"/>
          </a:p>
          <a:p>
            <a:r>
              <a:rPr lang="en-US" dirty="0" smtClean="0"/>
              <a:t>What about physical settings of the interview room?</a:t>
            </a:r>
          </a:p>
          <a:p>
            <a:r>
              <a:rPr lang="en-US" dirty="0" smtClean="0"/>
              <a:t>These factors will affect clinical interviewing process &amp; outcome</a:t>
            </a:r>
          </a:p>
          <a:p>
            <a:endParaRPr lang="en-US" dirty="0"/>
          </a:p>
        </p:txBody>
      </p:sp>
    </p:spTree>
    <p:extLst>
      <p:ext uri="{BB962C8B-B14F-4D97-AF65-F5344CB8AC3E}">
        <p14:creationId xmlns:p14="http://schemas.microsoft.com/office/powerpoint/2010/main" val="11251122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u="sng" dirty="0" smtClean="0"/>
              <a:t>Room:</a:t>
            </a:r>
            <a:r>
              <a:rPr lang="en-US" dirty="0" smtClean="0"/>
              <a:t> The interview should be in a private room but some hospitals/private clinics do not have private rooms</a:t>
            </a:r>
            <a:endParaRPr lang="en-US" b="1" u="sng" dirty="0" smtClean="0"/>
          </a:p>
          <a:p>
            <a:r>
              <a:rPr lang="en-US" dirty="0" smtClean="0"/>
              <a:t>The interview is in the room but sometimes for application, it can be run outside of the interview room (elevator, OCD patient). BUT NOT FOR THE FIRST COUPLE OF INTERVIEWS!!</a:t>
            </a:r>
          </a:p>
          <a:p>
            <a:r>
              <a:rPr lang="en-US" dirty="0" smtClean="0"/>
              <a:t>At the beginning, if you are a student, the room should have strict rules</a:t>
            </a:r>
          </a:p>
          <a:p>
            <a:endParaRPr lang="en-US" dirty="0" smtClean="0"/>
          </a:p>
        </p:txBody>
      </p:sp>
    </p:spTree>
    <p:extLst>
      <p:ext uri="{BB962C8B-B14F-4D97-AF65-F5344CB8AC3E}">
        <p14:creationId xmlns:p14="http://schemas.microsoft.com/office/powerpoint/2010/main" val="12016256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Most basic requirement is privacy</a:t>
            </a:r>
          </a:p>
          <a:p>
            <a:r>
              <a:rPr lang="en-US" dirty="0" smtClean="0"/>
              <a:t>Professional decoration should be minimum. It is not your area to express your ideas, it’s your patients’ area.</a:t>
            </a:r>
          </a:p>
          <a:p>
            <a:r>
              <a:rPr lang="en-US" dirty="0" smtClean="0"/>
              <a:t>Room should be private – no one express their feelings, ideas and personal information in a café. It should be neither as formal as a manager room nor as comfortable as a living room. There should be a balance between professional formality and daily comfort.</a:t>
            </a:r>
            <a:endParaRPr lang="en-US" dirty="0"/>
          </a:p>
        </p:txBody>
      </p:sp>
    </p:spTree>
    <p:extLst>
      <p:ext uri="{BB962C8B-B14F-4D97-AF65-F5344CB8AC3E}">
        <p14:creationId xmlns:p14="http://schemas.microsoft.com/office/powerpoint/2010/main" val="276851195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The room should be bright, give trust, hope and make the patient feel that they are safe and free to discuss any idea</a:t>
            </a:r>
          </a:p>
          <a:p>
            <a:r>
              <a:rPr lang="en-US" dirty="0" smtClean="0"/>
              <a:t>THE GOAL is to create rapport (therapeutic relationship)</a:t>
            </a:r>
          </a:p>
          <a:p>
            <a:r>
              <a:rPr lang="en-US" dirty="0" smtClean="0"/>
              <a:t>You are in control of your interviewing room. Try to think you are the host, the patient is the guest – there are some basic ground rules but you try to make your guest comfortable</a:t>
            </a:r>
          </a:p>
          <a:p>
            <a:r>
              <a:rPr lang="en-US" dirty="0" smtClean="0"/>
              <a:t>There should not be any interruptions (the time, the goal is clear). No one can interrupt the session, you should set the interview area accordingly (close your phone voice and vibration) OR you can hang a warning sign on the door, </a:t>
            </a:r>
            <a:endParaRPr lang="en-US" dirty="0"/>
          </a:p>
        </p:txBody>
      </p:sp>
    </p:spTree>
    <p:extLst>
      <p:ext uri="{BB962C8B-B14F-4D97-AF65-F5344CB8AC3E}">
        <p14:creationId xmlns:p14="http://schemas.microsoft.com/office/powerpoint/2010/main" val="10601833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However sometimes there can be some occasions that are out of our control and interrupt the session</a:t>
            </a:r>
          </a:p>
          <a:p>
            <a:pPr marL="0" indent="0">
              <a:buNone/>
            </a:pPr>
            <a:r>
              <a:rPr lang="en-US" dirty="0"/>
              <a:t>	</a:t>
            </a:r>
            <a:r>
              <a:rPr lang="en-US" dirty="0" smtClean="0"/>
              <a:t>- someone who don’t know the rules may interrupt</a:t>
            </a:r>
          </a:p>
          <a:p>
            <a:pPr marL="0" indent="0">
              <a:buNone/>
            </a:pPr>
            <a:r>
              <a:rPr lang="en-US" dirty="0"/>
              <a:t>	</a:t>
            </a:r>
            <a:r>
              <a:rPr lang="en-US" dirty="0" smtClean="0"/>
              <a:t>- there can be an emergency (you can call your partner/home mate)</a:t>
            </a:r>
          </a:p>
          <a:p>
            <a:pPr marL="0" indent="0">
              <a:buNone/>
            </a:pPr>
            <a:r>
              <a:rPr lang="en-US" dirty="0"/>
              <a:t>	</a:t>
            </a:r>
            <a:r>
              <a:rPr lang="en-US" dirty="0" smtClean="0"/>
              <a:t>- there can be an emergency that you may need to leave</a:t>
            </a:r>
          </a:p>
          <a:p>
            <a:pPr marL="0" indent="0">
              <a:buNone/>
            </a:pPr>
            <a:r>
              <a:rPr lang="en-US" dirty="0" smtClean="0"/>
              <a:t>** In any situation, we apologize, give a general information about the situation, return the fee or add the time to the next session, create a new appointment and BE CALM!!</a:t>
            </a:r>
            <a:endParaRPr lang="en-US" dirty="0"/>
          </a:p>
        </p:txBody>
      </p:sp>
    </p:spTree>
    <p:extLst>
      <p:ext uri="{BB962C8B-B14F-4D97-AF65-F5344CB8AC3E}">
        <p14:creationId xmlns:p14="http://schemas.microsoft.com/office/powerpoint/2010/main" val="123676444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NEVER LOCK THE DOOR!</a:t>
            </a:r>
          </a:p>
          <a:p>
            <a:r>
              <a:rPr lang="en-US" dirty="0" smtClean="0"/>
              <a:t>There can be an attack from the patient, you may need some help</a:t>
            </a:r>
          </a:p>
          <a:p>
            <a:r>
              <a:rPr lang="en-US" dirty="0" smtClean="0"/>
              <a:t>You need to feel yourself as comfortable as you can run away</a:t>
            </a:r>
          </a:p>
          <a:p>
            <a:r>
              <a:rPr lang="en-US" dirty="0" smtClean="0"/>
              <a:t>The patient may distort this </a:t>
            </a:r>
            <a:r>
              <a:rPr lang="en-US" dirty="0" err="1" smtClean="0"/>
              <a:t>behaviour</a:t>
            </a:r>
            <a:r>
              <a:rPr lang="en-US" dirty="0" smtClean="0"/>
              <a:t> (“The door is locked, the interviewer didn’t say anything, s/he wants it as well.” or “S/he abused me after locking the door.”)</a:t>
            </a:r>
            <a:endParaRPr lang="en-US" dirty="0"/>
          </a:p>
        </p:txBody>
      </p:sp>
    </p:spTree>
    <p:extLst>
      <p:ext uri="{BB962C8B-B14F-4D97-AF65-F5344CB8AC3E}">
        <p14:creationId xmlns:p14="http://schemas.microsoft.com/office/powerpoint/2010/main" val="261599373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u="sng" dirty="0" smtClean="0"/>
              <a:t>Seating Arrangements:</a:t>
            </a:r>
            <a:r>
              <a:rPr lang="en-US" dirty="0" smtClean="0"/>
              <a:t> There are some hospitals/clinics that you cannot change the seating arrangement</a:t>
            </a:r>
          </a:p>
          <a:p>
            <a:r>
              <a:rPr lang="en-US" dirty="0" smtClean="0"/>
              <a:t>It is related to your theoretical orientation – </a:t>
            </a:r>
            <a:r>
              <a:rPr lang="en-US" i="1" dirty="0" smtClean="0"/>
              <a:t>psychoanalysis: couch, </a:t>
            </a:r>
            <a:r>
              <a:rPr lang="en-US" i="1" dirty="0" err="1" smtClean="0"/>
              <a:t>behaviourist</a:t>
            </a:r>
            <a:r>
              <a:rPr lang="en-US" i="1" dirty="0" smtClean="0"/>
              <a:t>: recliner, client – </a:t>
            </a:r>
            <a:r>
              <a:rPr lang="en-US" i="1" dirty="0" err="1" smtClean="0"/>
              <a:t>centered+BDT</a:t>
            </a:r>
            <a:r>
              <a:rPr lang="en-US" i="1" dirty="0" smtClean="0"/>
              <a:t>: chairs of equal status and comfort – can be the same</a:t>
            </a:r>
            <a:endParaRPr lang="en-US" dirty="0" smtClean="0"/>
          </a:p>
          <a:p>
            <a:r>
              <a:rPr lang="en-US" dirty="0" smtClean="0"/>
              <a:t>According to the research, therapists choose these seating arrangements according to their personality – assertive interviewers choose equality, controllers choose couches BUT it does not mean you insist on what you choose</a:t>
            </a:r>
          </a:p>
        </p:txBody>
      </p:sp>
    </p:spTree>
    <p:extLst>
      <p:ext uri="{BB962C8B-B14F-4D97-AF65-F5344CB8AC3E}">
        <p14:creationId xmlns:p14="http://schemas.microsoft.com/office/powerpoint/2010/main" val="10098281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Generally we set the seats around 120 – 150 degrees angle, especially in the first interview and a small table between them</a:t>
            </a:r>
          </a:p>
          <a:p>
            <a:r>
              <a:rPr lang="en-US" dirty="0" smtClean="0"/>
              <a:t>By this way you and your patient can make the eye contact or look away and the table has a function</a:t>
            </a:r>
          </a:p>
          <a:p>
            <a:r>
              <a:rPr lang="en-US" dirty="0" smtClean="0"/>
              <a:t>Do not insist on the seating arrangement if the patient feels more comfortable in another way</a:t>
            </a:r>
          </a:p>
          <a:p>
            <a:r>
              <a:rPr lang="en-US" dirty="0" smtClean="0"/>
              <a:t>If the patient is child/adolescent, we may offer some seating arrangements instead of setting borders</a:t>
            </a:r>
            <a:endParaRPr lang="en-US" dirty="0"/>
          </a:p>
        </p:txBody>
      </p:sp>
    </p:spTree>
    <p:extLst>
      <p:ext uri="{BB962C8B-B14F-4D97-AF65-F5344CB8AC3E}">
        <p14:creationId xmlns:p14="http://schemas.microsoft.com/office/powerpoint/2010/main" val="423222735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sp>
        <p:nvSpPr>
          <p:cNvPr id="2" name="Content Placeholder 1"/>
          <p:cNvSpPr>
            <a:spLocks noGrp="1"/>
          </p:cNvSpPr>
          <p:nvPr>
            <p:ph idx="1"/>
          </p:nvPr>
        </p:nvSpPr>
        <p:spPr/>
        <p:txBody>
          <a:bodyPr/>
          <a:lstStyle/>
          <a:p>
            <a:r>
              <a:rPr lang="en-US" dirty="0" smtClean="0"/>
              <a:t>As we have discussed before, clinical interviewing is like trying to know someone BUT we apply some techniques</a:t>
            </a:r>
          </a:p>
          <a:p>
            <a:r>
              <a:rPr lang="en-US" dirty="0" smtClean="0"/>
              <a:t>Generally, during the first interview anxiety problems are due to lack of practice</a:t>
            </a:r>
          </a:p>
          <a:p>
            <a:pPr marL="0" indent="0">
              <a:buNone/>
            </a:pPr>
            <a:endParaRPr lang="en-US" dirty="0" smtClean="0"/>
          </a:p>
          <a:p>
            <a:r>
              <a:rPr lang="en-US" dirty="0" smtClean="0"/>
              <a:t>What is clinical interviewing?</a:t>
            </a:r>
            <a:endParaRPr lang="en-US" dirty="0"/>
          </a:p>
        </p:txBody>
      </p:sp>
    </p:spTree>
    <p:extLst>
      <p:ext uri="{BB962C8B-B14F-4D97-AF65-F5344CB8AC3E}">
        <p14:creationId xmlns:p14="http://schemas.microsoft.com/office/powerpoint/2010/main" val="13019532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b="1" u="sng" dirty="0" smtClean="0"/>
              <a:t>Office Clutter &amp; Decor:</a:t>
            </a:r>
            <a:r>
              <a:rPr lang="en-US" dirty="0" smtClean="0"/>
              <a:t> You should not leave your personal stuff on the ground, on your table, or couch. Of course your laptop, mug, books, notebooks, etc. can be BUT not your family portrait, hotel reservations, etc.</a:t>
            </a:r>
          </a:p>
          <a:p>
            <a:pPr marL="0" indent="0">
              <a:buNone/>
            </a:pPr>
            <a:endParaRPr lang="en-US" dirty="0" smtClean="0"/>
          </a:p>
          <a:p>
            <a:r>
              <a:rPr lang="en-US" b="1" u="sng" dirty="0" smtClean="0"/>
              <a:t>Note Taking:</a:t>
            </a:r>
            <a:r>
              <a:rPr lang="en-US" dirty="0" smtClean="0"/>
              <a:t> It’s open to debate – some of your patients may feel really uncomfortable but others may feel that you take their problems seriously.</a:t>
            </a:r>
          </a:p>
          <a:p>
            <a:pPr marL="0" indent="0">
              <a:buNone/>
            </a:pPr>
            <a:r>
              <a:rPr lang="en-US" dirty="0" smtClean="0"/>
              <a:t>	- Before starting, explain why you need to take notes</a:t>
            </a:r>
          </a:p>
          <a:p>
            <a:pPr marL="0" indent="0">
              <a:buNone/>
            </a:pPr>
            <a:r>
              <a:rPr lang="en-US" dirty="0"/>
              <a:t>	</a:t>
            </a:r>
            <a:r>
              <a:rPr lang="en-US" dirty="0" smtClean="0"/>
              <a:t>- The patient is always the first, not note taking</a:t>
            </a:r>
          </a:p>
          <a:p>
            <a:pPr marL="0" indent="0">
              <a:buNone/>
            </a:pPr>
            <a:r>
              <a:rPr lang="en-US" dirty="0"/>
              <a:t>	</a:t>
            </a:r>
            <a:r>
              <a:rPr lang="en-US" dirty="0" smtClean="0"/>
              <a:t>- Do not hide your notes and do not write what you cannot say to your patient</a:t>
            </a:r>
          </a:p>
          <a:p>
            <a:pPr marL="0" indent="0">
              <a:buNone/>
            </a:pPr>
            <a:r>
              <a:rPr lang="en-US" dirty="0"/>
              <a:t>	</a:t>
            </a:r>
            <a:r>
              <a:rPr lang="en-US" dirty="0" smtClean="0"/>
              <a:t>- Offer them to read your notes if they want to</a:t>
            </a:r>
            <a:endParaRPr lang="en-US" dirty="0"/>
          </a:p>
        </p:txBody>
      </p:sp>
    </p:spTree>
    <p:extLst>
      <p:ext uri="{BB962C8B-B14F-4D97-AF65-F5344CB8AC3E}">
        <p14:creationId xmlns:p14="http://schemas.microsoft.com/office/powerpoint/2010/main" val="35609645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u="sng" dirty="0" smtClean="0"/>
              <a:t>Audio &amp; Video Recording:</a:t>
            </a:r>
            <a:r>
              <a:rPr lang="en-US" dirty="0" smtClean="0"/>
              <a:t> Explain the reason behind recording, give the consent form (privacy and therapeutic relationship reasons) and include the possible future uses, storage, and how it will be destroyed</a:t>
            </a:r>
          </a:p>
          <a:p>
            <a:r>
              <a:rPr lang="en-US" dirty="0" smtClean="0"/>
              <a:t>If you are comfortable with the recording, your patient will be as well</a:t>
            </a:r>
            <a:endParaRPr lang="en-US" dirty="0"/>
          </a:p>
        </p:txBody>
      </p:sp>
    </p:spTree>
    <p:extLst>
      <p:ext uri="{BB962C8B-B14F-4D97-AF65-F5344CB8AC3E}">
        <p14:creationId xmlns:p14="http://schemas.microsoft.com/office/powerpoint/2010/main" val="29573111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Professional and Ethical Issues</a:t>
            </a:r>
            <a:endParaRPr lang="en-US" dirty="0"/>
          </a:p>
        </p:txBody>
      </p:sp>
      <p:sp>
        <p:nvSpPr>
          <p:cNvPr id="3" name="Content Placeholder 2"/>
          <p:cNvSpPr>
            <a:spLocks noGrp="1"/>
          </p:cNvSpPr>
          <p:nvPr>
            <p:ph idx="1"/>
          </p:nvPr>
        </p:nvSpPr>
        <p:spPr/>
        <p:txBody>
          <a:bodyPr>
            <a:normAutofit fontScale="92500"/>
          </a:bodyPr>
          <a:lstStyle/>
          <a:p>
            <a:r>
              <a:rPr lang="en-US" b="1" u="sng" dirty="0" smtClean="0"/>
              <a:t>Self – Presentation:</a:t>
            </a:r>
            <a:r>
              <a:rPr lang="en-US" dirty="0" smtClean="0"/>
              <a:t> It is important for professional clinical interviewer</a:t>
            </a:r>
          </a:p>
          <a:p>
            <a:pPr marL="0" indent="0">
              <a:buNone/>
            </a:pPr>
            <a:r>
              <a:rPr lang="en-US" dirty="0"/>
              <a:t>	</a:t>
            </a:r>
            <a:r>
              <a:rPr lang="en-US" i="1" dirty="0" smtClean="0"/>
              <a:t>1. Clothing </a:t>
            </a:r>
            <a:r>
              <a:rPr lang="en-US" dirty="0" smtClean="0"/>
              <a:t>The important thing here is self – awareness. Your physical appearance will give a first impression to your patient. The thing is how do you want to make an impression on your patient? Turn it to an advantage – first impression matters, feeds the rapport, trust and competence</a:t>
            </a:r>
          </a:p>
          <a:p>
            <a:pPr marL="0" indent="0">
              <a:buNone/>
            </a:pPr>
            <a:r>
              <a:rPr lang="en-US" i="1" dirty="0" smtClean="0"/>
              <a:t>	2</a:t>
            </a:r>
            <a:r>
              <a:rPr lang="en-US" i="1" dirty="0"/>
              <a:t>. Presenting your </a:t>
            </a:r>
            <a:r>
              <a:rPr lang="en-US" i="1" dirty="0" smtClean="0"/>
              <a:t>credentials </a:t>
            </a:r>
            <a:r>
              <a:rPr lang="en-US" dirty="0"/>
              <a:t>Introduce yourself as the way you are, do not lie. Tell your patient why you are running the session, which program you are in, who is your supervisor, etc.</a:t>
            </a:r>
            <a:endParaRPr lang="en-US" i="1" dirty="0"/>
          </a:p>
          <a:p>
            <a:pPr marL="0" indent="0">
              <a:buNone/>
            </a:pPr>
            <a:endParaRPr lang="en-US" i="1" dirty="0"/>
          </a:p>
        </p:txBody>
      </p:sp>
    </p:spTree>
    <p:extLst>
      <p:ext uri="{BB962C8B-B14F-4D97-AF65-F5344CB8AC3E}">
        <p14:creationId xmlns:p14="http://schemas.microsoft.com/office/powerpoint/2010/main" val="20721464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b="1" u="sng" dirty="0" smtClean="0"/>
              <a:t>Time:</a:t>
            </a:r>
            <a:r>
              <a:rPr lang="en-US" dirty="0" smtClean="0"/>
              <a:t> Regardless of the pathology, your patient actually pays for your time. Generally sessions last 50 – 60 </a:t>
            </a:r>
            <a:r>
              <a:rPr lang="en-US" dirty="0" err="1" smtClean="0"/>
              <a:t>mins</a:t>
            </a:r>
            <a:r>
              <a:rPr lang="en-US" dirty="0" smtClean="0"/>
              <a:t>. (if outpatient). We can show flexibility if there is an emergency or it is the first interviewing</a:t>
            </a:r>
          </a:p>
          <a:p>
            <a:pPr marL="0" indent="0">
              <a:buNone/>
            </a:pPr>
            <a:r>
              <a:rPr lang="en-US" dirty="0" smtClean="0"/>
              <a:t>	</a:t>
            </a:r>
            <a:r>
              <a:rPr lang="en-US" i="1" dirty="0" smtClean="0"/>
              <a:t>1. Start the session on time </a:t>
            </a:r>
            <a:r>
              <a:rPr lang="en-US" dirty="0" smtClean="0"/>
              <a:t>Starting on time to your sessions gives the message that “I respect you”. If you are late, say sorry and offer choices for the time passed.</a:t>
            </a:r>
          </a:p>
          <a:p>
            <a:pPr marL="0" indent="0">
              <a:buNone/>
            </a:pPr>
            <a:r>
              <a:rPr lang="en-US" dirty="0" smtClean="0"/>
              <a:t>If your patient is early, you do not have to start early but if you are available, you can. </a:t>
            </a:r>
          </a:p>
          <a:p>
            <a:pPr marL="0" indent="0">
              <a:buNone/>
            </a:pPr>
            <a:r>
              <a:rPr lang="en-US" dirty="0" smtClean="0"/>
              <a:t>If your patient is late and asks for additional time, we do not give extra time (unless it is a case of emergency) – we want the patient to take responsibility</a:t>
            </a:r>
          </a:p>
          <a:p>
            <a:pPr marL="0" indent="0">
              <a:buNone/>
            </a:pPr>
            <a:r>
              <a:rPr lang="en-US" dirty="0" smtClean="0"/>
              <a:t>If your patient is always late for the sessions, you should clear the rules. (If you are late more than 20 </a:t>
            </a:r>
            <a:r>
              <a:rPr lang="en-US" dirty="0" err="1" smtClean="0"/>
              <a:t>mins</a:t>
            </a:r>
            <a:r>
              <a:rPr lang="en-US" dirty="0" smtClean="0"/>
              <a:t>, we do not make the session, you still need to pay.</a:t>
            </a:r>
          </a:p>
          <a:p>
            <a:pPr marL="0" indent="0">
              <a:buNone/>
            </a:pPr>
            <a:r>
              <a:rPr lang="en-US" dirty="0" smtClean="0"/>
              <a:t>Do we call the patient to rearrange an appointment? If it is always happening, it’s about the boundaries so you should not. But if it developed suddenly, you should because… ???</a:t>
            </a:r>
          </a:p>
          <a:p>
            <a:pPr marL="0" indent="0">
              <a:buNone/>
            </a:pPr>
            <a:endParaRPr lang="en-US" dirty="0"/>
          </a:p>
        </p:txBody>
      </p:sp>
    </p:spTree>
    <p:extLst>
      <p:ext uri="{BB962C8B-B14F-4D97-AF65-F5344CB8AC3E}">
        <p14:creationId xmlns:p14="http://schemas.microsoft.com/office/powerpoint/2010/main" val="332411582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	</a:t>
            </a:r>
            <a:r>
              <a:rPr lang="en-US" i="1" dirty="0" smtClean="0"/>
              <a:t>2. Ending on time </a:t>
            </a:r>
            <a:r>
              <a:rPr lang="en-US" dirty="0" smtClean="0"/>
              <a:t>No matter what, you should end your session on time. Since we start on time, we end on time </a:t>
            </a:r>
            <a:r>
              <a:rPr lang="en-US" dirty="0" smtClean="0">
                <a:sym typeface="Wingdings"/>
              </a:rPr>
              <a:t> matter of respect to other patients and yourself</a:t>
            </a:r>
          </a:p>
          <a:p>
            <a:pPr marL="0" indent="0">
              <a:buNone/>
            </a:pPr>
            <a:r>
              <a:rPr lang="en-US" dirty="0" smtClean="0">
                <a:sym typeface="Wingdings"/>
              </a:rPr>
              <a:t>If the patient pops out something really important, we gently end the session and give the message that you may continue this topic on your next session.</a:t>
            </a:r>
          </a:p>
          <a:p>
            <a:pPr marL="0" indent="0">
              <a:buNone/>
            </a:pPr>
            <a:r>
              <a:rPr lang="en-US" dirty="0" smtClean="0">
                <a:sym typeface="Wingdings"/>
              </a:rPr>
              <a:t>Your clock should be somewhere you can see while you are looking at your patient.</a:t>
            </a:r>
            <a:endParaRPr lang="en-US" dirty="0"/>
          </a:p>
        </p:txBody>
      </p:sp>
    </p:spTree>
    <p:extLst>
      <p:ext uri="{BB962C8B-B14F-4D97-AF65-F5344CB8AC3E}">
        <p14:creationId xmlns:p14="http://schemas.microsoft.com/office/powerpoint/2010/main" val="39871224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u="sng" dirty="0" smtClean="0"/>
              <a:t>Confidentiality:</a:t>
            </a:r>
            <a:r>
              <a:rPr lang="en-US" dirty="0" smtClean="0"/>
              <a:t> In theory, we do not inform the patient’s relatives if there is no action. However in practice, you should warn the family that the patient is suicidal and give information about the precautions. BUT remember, suicide thoughts are the first and most important reason for </a:t>
            </a:r>
            <a:r>
              <a:rPr lang="en-US" dirty="0" err="1" smtClean="0"/>
              <a:t>inpatience</a:t>
            </a:r>
            <a:r>
              <a:rPr lang="en-US" dirty="0" smtClean="0"/>
              <a:t> indication</a:t>
            </a:r>
            <a:endParaRPr lang="en-US" b="1" u="sng" dirty="0" smtClean="0"/>
          </a:p>
          <a:p>
            <a:r>
              <a:rPr lang="en-US" dirty="0" smtClean="0"/>
              <a:t>Confidentiality is debatable, but it is for sure that we need to keep private the patient’s id and personal information</a:t>
            </a:r>
          </a:p>
          <a:p>
            <a:r>
              <a:rPr lang="en-US" dirty="0" smtClean="0"/>
              <a:t>We, as psychologists, have the responsibility to judge whether the patient’s suicide thoughts lead to break the rules or not</a:t>
            </a:r>
          </a:p>
        </p:txBody>
      </p:sp>
    </p:spTree>
    <p:extLst>
      <p:ext uri="{BB962C8B-B14F-4D97-AF65-F5344CB8AC3E}">
        <p14:creationId xmlns:p14="http://schemas.microsoft.com/office/powerpoint/2010/main" val="122429122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u="sng" dirty="0" smtClean="0"/>
              <a:t>Informed Consent:</a:t>
            </a:r>
            <a:r>
              <a:rPr lang="en-US" dirty="0" smtClean="0"/>
              <a:t> When we give the information to the patient, s/he whether accepts the treatment or not. It should not include terminology, you should write it in a way that the patient can understand. </a:t>
            </a:r>
          </a:p>
          <a:p>
            <a:r>
              <a:rPr lang="en-US" dirty="0" smtClean="0"/>
              <a:t>Confidentiality, when you can break them, family’s role, patient/clinician rights, session rules, missed appointments, emergency situations information should be included.</a:t>
            </a:r>
          </a:p>
          <a:p>
            <a:r>
              <a:rPr lang="en-US" dirty="0" smtClean="0"/>
              <a:t>You set the ground rules with informed consent. During the period, you may add/change them</a:t>
            </a:r>
            <a:endParaRPr lang="en-US" dirty="0"/>
          </a:p>
        </p:txBody>
      </p:sp>
    </p:spTree>
    <p:extLst>
      <p:ext uri="{BB962C8B-B14F-4D97-AF65-F5344CB8AC3E}">
        <p14:creationId xmlns:p14="http://schemas.microsoft.com/office/powerpoint/2010/main" val="299092159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b="1" u="sng" dirty="0" smtClean="0"/>
              <a:t>Documentation:</a:t>
            </a:r>
            <a:r>
              <a:rPr lang="en-US" dirty="0" smtClean="0"/>
              <a:t> It is so important to fill the patient files because</a:t>
            </a:r>
          </a:p>
          <a:p>
            <a:pPr marL="0" indent="0">
              <a:buNone/>
            </a:pPr>
            <a:r>
              <a:rPr lang="en-US" dirty="0"/>
              <a:t>	</a:t>
            </a:r>
            <a:r>
              <a:rPr lang="en-US" dirty="0" smtClean="0"/>
              <a:t>- No one’s memory is perfect, it enables us to remember the details</a:t>
            </a:r>
          </a:p>
          <a:p>
            <a:pPr marL="0" indent="0">
              <a:buNone/>
            </a:pPr>
            <a:r>
              <a:rPr lang="en-US" dirty="0"/>
              <a:t>	</a:t>
            </a:r>
            <a:r>
              <a:rPr lang="en-US" dirty="0" smtClean="0"/>
              <a:t>- You may need to share your notes with a colleague</a:t>
            </a:r>
          </a:p>
          <a:p>
            <a:pPr marL="0" indent="0">
              <a:buNone/>
            </a:pPr>
            <a:r>
              <a:rPr lang="en-US" dirty="0"/>
              <a:t>	</a:t>
            </a:r>
            <a:r>
              <a:rPr lang="en-US" dirty="0" smtClean="0"/>
              <a:t>- You may face with unexpected turns, so you can go back and check</a:t>
            </a:r>
          </a:p>
          <a:p>
            <a:pPr marL="0" indent="0">
              <a:buNone/>
            </a:pPr>
            <a:r>
              <a:rPr lang="en-US" dirty="0"/>
              <a:t>	</a:t>
            </a:r>
            <a:r>
              <a:rPr lang="en-US" dirty="0" smtClean="0"/>
              <a:t>- If you are accused of malpractice, you will use them in your defense</a:t>
            </a:r>
          </a:p>
          <a:p>
            <a:pPr marL="0" indent="0">
              <a:buNone/>
            </a:pPr>
            <a:r>
              <a:rPr lang="en-US" dirty="0" smtClean="0"/>
              <a:t>**Note – taking format: S – O – A – P </a:t>
            </a:r>
            <a:r>
              <a:rPr lang="en-US" dirty="0" smtClean="0">
                <a:sym typeface="Wingdings"/>
              </a:rPr>
              <a:t> subjective, objective, assessment, plan</a:t>
            </a:r>
            <a:endParaRPr lang="en-US" dirty="0" smtClean="0"/>
          </a:p>
          <a:p>
            <a:endParaRPr lang="en-US" dirty="0"/>
          </a:p>
        </p:txBody>
      </p:sp>
    </p:spTree>
    <p:extLst>
      <p:ext uri="{BB962C8B-B14F-4D97-AF65-F5344CB8AC3E}">
        <p14:creationId xmlns:p14="http://schemas.microsoft.com/office/powerpoint/2010/main" val="25125313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u="sng" dirty="0" smtClean="0"/>
              <a:t>Stress Management:</a:t>
            </a:r>
            <a:r>
              <a:rPr lang="en-US" dirty="0" smtClean="0"/>
              <a:t> You will afraid of stress and it is a realistic and functional reaction. YOU WILL MAKE MISTAKE AND SOMETIMES YOU MAY GIVE HARM TO THE PATIENT.</a:t>
            </a:r>
          </a:p>
          <a:p>
            <a:r>
              <a:rPr lang="en-US" dirty="0" smtClean="0"/>
              <a:t>The important thing is to learn the mistake</a:t>
            </a:r>
          </a:p>
          <a:p>
            <a:r>
              <a:rPr lang="en-US" dirty="0" smtClean="0"/>
              <a:t>Sometimes, those mistakes show the patient that we are human, as well. This will increase our therapeutic relationship.</a:t>
            </a:r>
          </a:p>
          <a:p>
            <a:r>
              <a:rPr lang="en-US" dirty="0" smtClean="0"/>
              <a:t>Try as much as possible not to show your stress to your patient</a:t>
            </a:r>
            <a:endParaRPr lang="en-US" dirty="0"/>
          </a:p>
        </p:txBody>
      </p:sp>
    </p:spTree>
    <p:extLst>
      <p:ext uri="{BB962C8B-B14F-4D97-AF65-F5344CB8AC3E}">
        <p14:creationId xmlns:p14="http://schemas.microsoft.com/office/powerpoint/2010/main" val="8016628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Interviewing</a:t>
            </a:r>
            <a:endParaRPr lang="en-US" dirty="0"/>
          </a:p>
        </p:txBody>
      </p:sp>
      <p:sp>
        <p:nvSpPr>
          <p:cNvPr id="3" name="Content Placeholder 2"/>
          <p:cNvSpPr>
            <a:spLocks noGrp="1"/>
          </p:cNvSpPr>
          <p:nvPr>
            <p:ph idx="1"/>
          </p:nvPr>
        </p:nvSpPr>
        <p:spPr/>
        <p:txBody>
          <a:bodyPr>
            <a:normAutofit fontScale="92500"/>
          </a:bodyPr>
          <a:lstStyle/>
          <a:p>
            <a:r>
              <a:rPr lang="en-US" dirty="0" smtClean="0"/>
              <a:t>2 people, verbal and non verbal </a:t>
            </a:r>
            <a:r>
              <a:rPr lang="en-US" dirty="0" err="1" smtClean="0"/>
              <a:t>behaviours</a:t>
            </a:r>
            <a:r>
              <a:rPr lang="en-US" dirty="0" smtClean="0"/>
              <a:t>, communication affects and is affected by both of the attendants</a:t>
            </a:r>
          </a:p>
          <a:p>
            <a:r>
              <a:rPr lang="en-US" dirty="0" smtClean="0"/>
              <a:t>Interviewer </a:t>
            </a:r>
            <a:r>
              <a:rPr lang="en-US" dirty="0" smtClean="0">
                <a:sym typeface="Wingdings"/>
              </a:rPr>
              <a:t> has specified goals to reach</a:t>
            </a:r>
          </a:p>
          <a:p>
            <a:r>
              <a:rPr lang="en-US" dirty="0" smtClean="0">
                <a:sym typeface="Wingdings"/>
              </a:rPr>
              <a:t>Client  tries to answer the questions, tell him/herself</a:t>
            </a:r>
          </a:p>
          <a:p>
            <a:r>
              <a:rPr lang="en-US" dirty="0" smtClean="0">
                <a:sym typeface="Wingdings"/>
              </a:rPr>
              <a:t>Interviewer uses active listening techniques, applies psychological techniques and tests</a:t>
            </a:r>
          </a:p>
          <a:p>
            <a:r>
              <a:rPr lang="en-US" dirty="0" smtClean="0">
                <a:sym typeface="Wingdings"/>
              </a:rPr>
              <a:t>The relationship should be in a respectful and professional frame and affected by a variety of factors</a:t>
            </a:r>
            <a:endParaRPr lang="en-US" dirty="0"/>
          </a:p>
        </p:txBody>
      </p:sp>
    </p:spTree>
    <p:extLst>
      <p:ext uri="{BB962C8B-B14F-4D97-AF65-F5344CB8AC3E}">
        <p14:creationId xmlns:p14="http://schemas.microsoft.com/office/powerpoint/2010/main" val="386350038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Professional Relationship</a:t>
            </a:r>
            <a:endParaRPr lang="en-US" dirty="0"/>
          </a:p>
        </p:txBody>
      </p:sp>
      <p:sp>
        <p:nvSpPr>
          <p:cNvPr id="3" name="Content Placeholder 2"/>
          <p:cNvSpPr>
            <a:spLocks noGrp="1"/>
          </p:cNvSpPr>
          <p:nvPr>
            <p:ph idx="1"/>
          </p:nvPr>
        </p:nvSpPr>
        <p:spPr/>
        <p:txBody>
          <a:bodyPr/>
          <a:lstStyle/>
          <a:p>
            <a:r>
              <a:rPr lang="en-US" dirty="0" smtClean="0"/>
              <a:t>The client should be ready for the intervention</a:t>
            </a:r>
          </a:p>
          <a:p>
            <a:r>
              <a:rPr lang="en-US" dirty="0" smtClean="0"/>
              <a:t>What will happen if the patient is not ready?</a:t>
            </a:r>
          </a:p>
          <a:p>
            <a:r>
              <a:rPr lang="en-US" i="1" dirty="0" smtClean="0"/>
              <a:t>Informed consent </a:t>
            </a:r>
            <a:r>
              <a:rPr lang="en-US" dirty="0" smtClean="0">
                <a:sym typeface="Wingdings"/>
              </a:rPr>
              <a:t> includes all of the important information. What is its importance?</a:t>
            </a:r>
          </a:p>
          <a:p>
            <a:r>
              <a:rPr lang="en-US" dirty="0" smtClean="0">
                <a:sym typeface="Wingdings"/>
              </a:rPr>
              <a:t>It means the patient agrees for the intervention. It eliminates possible conflicts</a:t>
            </a:r>
            <a:endParaRPr lang="en-US" dirty="0"/>
          </a:p>
        </p:txBody>
      </p:sp>
    </p:spTree>
    <p:extLst>
      <p:ext uri="{BB962C8B-B14F-4D97-AF65-F5344CB8AC3E}">
        <p14:creationId xmlns:p14="http://schemas.microsoft.com/office/powerpoint/2010/main" val="12000095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In professional relationship, your sessions cost a fee.</a:t>
            </a:r>
          </a:p>
          <a:p>
            <a:r>
              <a:rPr lang="en-US" dirty="0" smtClean="0"/>
              <a:t>Instead of a fee, can you do an exchange? For instance, can you get a ticket from your client who has a travel agency, as a fee for your sessions?</a:t>
            </a:r>
          </a:p>
          <a:p>
            <a:r>
              <a:rPr lang="en-US" dirty="0" smtClean="0"/>
              <a:t>A therapist should create a bond with the client that has respect, closeness, attention/interest AND professional distance, objectivity</a:t>
            </a:r>
          </a:p>
          <a:p>
            <a:r>
              <a:rPr lang="en-US" dirty="0" smtClean="0"/>
              <a:t>It can sometimes look like friendship and it is ok as long as you control it</a:t>
            </a:r>
            <a:endParaRPr lang="en-US" dirty="0"/>
          </a:p>
        </p:txBody>
      </p:sp>
    </p:spTree>
    <p:extLst>
      <p:ext uri="{BB962C8B-B14F-4D97-AF65-F5344CB8AC3E}">
        <p14:creationId xmlns:p14="http://schemas.microsoft.com/office/powerpoint/2010/main" val="39359647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Consultation Reasons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What can be the 3 main types of consultation?</a:t>
            </a:r>
          </a:p>
          <a:p>
            <a:r>
              <a:rPr lang="en-US" i="1" dirty="0" smtClean="0"/>
              <a:t>Reactive problems </a:t>
            </a:r>
            <a:r>
              <a:rPr lang="en-US" dirty="0" smtClean="0"/>
              <a:t>(develop suddenly), they want suggestions, not satisfied with their lives, unhappiness, </a:t>
            </a:r>
            <a:r>
              <a:rPr lang="en-US" i="1" dirty="0" smtClean="0"/>
              <a:t>someone close directed them</a:t>
            </a:r>
            <a:r>
              <a:rPr lang="en-US" dirty="0" smtClean="0"/>
              <a:t> to a therapist, </a:t>
            </a:r>
            <a:r>
              <a:rPr lang="en-US" i="1" dirty="0" smtClean="0"/>
              <a:t>personal development </a:t>
            </a:r>
            <a:r>
              <a:rPr lang="en-US" dirty="0" smtClean="0"/>
              <a:t>(very rare)</a:t>
            </a:r>
          </a:p>
          <a:p>
            <a:r>
              <a:rPr lang="en-US" i="1" dirty="0" smtClean="0"/>
              <a:t>Reactive problems </a:t>
            </a:r>
            <a:r>
              <a:rPr lang="en-US" i="1" dirty="0" smtClean="0">
                <a:sym typeface="Wingdings"/>
              </a:rPr>
              <a:t> </a:t>
            </a:r>
            <a:r>
              <a:rPr lang="en-US" dirty="0" smtClean="0">
                <a:sym typeface="Wingdings"/>
              </a:rPr>
              <a:t>they could not solve by themselves, they seek help for a resolutions, answers to their problem, their motivation is high but not for general development</a:t>
            </a:r>
          </a:p>
          <a:p>
            <a:r>
              <a:rPr lang="en-US" dirty="0" smtClean="0">
                <a:sym typeface="Wingdings"/>
              </a:rPr>
              <a:t>What can be their feelings when they consult to a therapist?</a:t>
            </a:r>
          </a:p>
          <a:p>
            <a:r>
              <a:rPr lang="en-US" dirty="0" smtClean="0">
                <a:sym typeface="Wingdings"/>
              </a:rPr>
              <a:t>Despair, insufficiency, defeated, depressed</a:t>
            </a:r>
            <a:endParaRPr lang="en-US" dirty="0" smtClean="0"/>
          </a:p>
          <a:p>
            <a:pPr marL="0" indent="0">
              <a:buNone/>
            </a:pPr>
            <a:endParaRPr lang="en-US" dirty="0"/>
          </a:p>
        </p:txBody>
      </p:sp>
    </p:spTree>
    <p:extLst>
      <p:ext uri="{BB962C8B-B14F-4D97-AF65-F5344CB8AC3E}">
        <p14:creationId xmlns:p14="http://schemas.microsoft.com/office/powerpoint/2010/main" val="39970904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smtClean="0"/>
              <a:t>Directed by someone </a:t>
            </a:r>
            <a:r>
              <a:rPr lang="en-US" i="1" dirty="0" smtClean="0">
                <a:sym typeface="Wingdings"/>
              </a:rPr>
              <a:t> </a:t>
            </a:r>
            <a:r>
              <a:rPr lang="en-US" dirty="0">
                <a:sym typeface="Wingdings"/>
              </a:rPr>
              <a:t>m</a:t>
            </a:r>
            <a:r>
              <a:rPr lang="en-US" dirty="0" smtClean="0">
                <a:sym typeface="Wingdings"/>
              </a:rPr>
              <a:t>otivation for change is really low, show resistance to the therapy/therapist</a:t>
            </a:r>
          </a:p>
          <a:p>
            <a:r>
              <a:rPr lang="en-US" dirty="0" smtClean="0">
                <a:sym typeface="Wingdings"/>
              </a:rPr>
              <a:t>What can be the reason behind that?</a:t>
            </a:r>
          </a:p>
          <a:p>
            <a:r>
              <a:rPr lang="en-US" dirty="0" smtClean="0">
                <a:sym typeface="Wingdings"/>
              </a:rPr>
              <a:t>Either they try to end the session as soon as possible (give short answers) or try to prove that they are “OK” (give answers for approval</a:t>
            </a:r>
          </a:p>
          <a:p>
            <a:r>
              <a:rPr lang="en-US" dirty="0" smtClean="0">
                <a:sym typeface="Wingdings"/>
              </a:rPr>
              <a:t>This type of session is tough for the therapist since s/he needs to break this resistance</a:t>
            </a:r>
            <a:endParaRPr lang="en-US" dirty="0"/>
          </a:p>
        </p:txBody>
      </p:sp>
    </p:spTree>
    <p:extLst>
      <p:ext uri="{BB962C8B-B14F-4D97-AF65-F5344CB8AC3E}">
        <p14:creationId xmlns:p14="http://schemas.microsoft.com/office/powerpoint/2010/main" val="11555263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smtClean="0"/>
              <a:t>Personal development </a:t>
            </a:r>
            <a:r>
              <a:rPr lang="en-US" i="1" dirty="0" smtClean="0">
                <a:sym typeface="Wingdings"/>
              </a:rPr>
              <a:t> </a:t>
            </a:r>
            <a:r>
              <a:rPr lang="en-US" dirty="0" smtClean="0">
                <a:sym typeface="Wingdings"/>
              </a:rPr>
              <a:t>very rare, have high motivation since they consult without a reason but just for development and awareness</a:t>
            </a:r>
          </a:p>
          <a:p>
            <a:r>
              <a:rPr lang="en-US" dirty="0" smtClean="0">
                <a:sym typeface="Wingdings"/>
              </a:rPr>
              <a:t>Their therapy sessions proceed easily</a:t>
            </a:r>
            <a:endParaRPr lang="en-US" dirty="0"/>
          </a:p>
        </p:txBody>
      </p:sp>
    </p:spTree>
    <p:extLst>
      <p:ext uri="{BB962C8B-B14F-4D97-AF65-F5344CB8AC3E}">
        <p14:creationId xmlns:p14="http://schemas.microsoft.com/office/powerpoint/2010/main" val="308096770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Inkwell">
  <a:themeElements>
    <a:clrScheme name="Inkwell">
      <a:dk1>
        <a:sysClr val="windowText" lastClr="000000"/>
      </a:dk1>
      <a:lt1>
        <a:sysClr val="window" lastClr="FFFFFF"/>
      </a:lt1>
      <a:dk2>
        <a:srgbClr val="584D2E"/>
      </a:dk2>
      <a:lt2>
        <a:srgbClr val="EFE7C3"/>
      </a:lt2>
      <a:accent1>
        <a:srgbClr val="860908"/>
      </a:accent1>
      <a:accent2>
        <a:srgbClr val="4A0505"/>
      </a:accent2>
      <a:accent3>
        <a:srgbClr val="7A500A"/>
      </a:accent3>
      <a:accent4>
        <a:srgbClr val="C47810"/>
      </a:accent4>
      <a:accent5>
        <a:srgbClr val="827752"/>
      </a:accent5>
      <a:accent6>
        <a:srgbClr val="B5BB83"/>
      </a:accent6>
      <a:hlink>
        <a:srgbClr val="C47810"/>
      </a:hlink>
      <a:folHlink>
        <a:srgbClr val="F0A43A"/>
      </a:folHlink>
    </a:clrScheme>
    <a:fontScheme name="Inkwell">
      <a:majorFont>
        <a:latin typeface="Goudy Old Style"/>
        <a:ea typeface=""/>
        <a:cs typeface=""/>
        <a:font script="Jpan" typeface="ＭＳ 明朝"/>
        <a:font script="Hans" typeface="宋体"/>
        <a:font script="Hant" typeface="新細明體"/>
      </a:majorFont>
      <a:minorFont>
        <a:latin typeface="Goudy Old Style"/>
        <a:ea typeface=""/>
        <a:cs typeface=""/>
        <a:font script="Jpan" typeface="ＭＳ 明朝"/>
        <a:font script="Hans" typeface="宋体"/>
        <a:font script="Hant" typeface="新細明體"/>
      </a:minorFont>
    </a:fontScheme>
    <a:fmtScheme name="Inkwell">
      <a:fillStyleLst>
        <a:solidFill>
          <a:schemeClr val="phClr"/>
        </a:solidFill>
        <a:blipFill rotWithShape="1">
          <a:blip xmlns:r="http://schemas.openxmlformats.org/officeDocument/2006/relationships" r:embed="rId1">
            <a:duotone>
              <a:schemeClr val="phClr">
                <a:shade val="30000"/>
              </a:schemeClr>
              <a:schemeClr val="phClr">
                <a:alpha val="10000"/>
                <a:satMod val="120000"/>
              </a:schemeClr>
            </a:duotone>
          </a:blip>
          <a:stretch/>
        </a:blipFill>
        <a:blipFill rotWithShape="1">
          <a:blip xmlns:r="http://schemas.openxmlformats.org/officeDocument/2006/relationships" r:embed="rId2">
            <a:duotone>
              <a:schemeClr val="phClr">
                <a:shade val="30000"/>
                <a:satMod val="150000"/>
              </a:schemeClr>
              <a:schemeClr val="phClr">
                <a:alpha val="10000"/>
                <a:satMod val="120000"/>
              </a:schemeClr>
            </a:duotone>
          </a:blip>
          <a:stretch/>
        </a:blipFill>
      </a:fillStyleLst>
      <a:lnStyleLst>
        <a:ln w="12700" cap="flat" cmpd="sng" algn="ctr">
          <a:solidFill>
            <a:schemeClr val="phClr">
              <a:shade val="95000"/>
              <a:satMod val="105000"/>
            </a:scheme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101600" dist="38100" dir="5400000" rotWithShape="0">
              <a:srgbClr val="000000">
                <a:alpha val="75000"/>
              </a:srgbClr>
            </a:outerShdw>
          </a:effectLst>
        </a:effectStyle>
        <a:effectStyle>
          <a:effectLst>
            <a:outerShdw blurRad="38100" dist="25400" dir="5400000" rotWithShape="0">
              <a:srgbClr val="000000">
                <a:alpha val="75000"/>
              </a:srgbClr>
            </a:outerShdw>
            <a:softEdge rad="25400"/>
          </a:effectLst>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Inkwell.thmx</Template>
  <TotalTime>1187</TotalTime>
  <Words>2345</Words>
  <Application>Microsoft Macintosh PowerPoint</Application>
  <PresentationFormat>On-screen Show (4:3)</PresentationFormat>
  <Paragraphs>163</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Inkwell</vt:lpstr>
      <vt:lpstr>FOUNDATIONS &amp; PREPARATIONS</vt:lpstr>
      <vt:lpstr>What will we learn from this chapter?</vt:lpstr>
      <vt:lpstr>PowerPoint Presentation</vt:lpstr>
      <vt:lpstr>Clinical Interviewing</vt:lpstr>
      <vt:lpstr>Professional Relationship</vt:lpstr>
      <vt:lpstr>PowerPoint Presentation</vt:lpstr>
      <vt:lpstr>Consultation Reasons</vt:lpstr>
      <vt:lpstr>PowerPoint Presentation</vt:lpstr>
      <vt:lpstr>PowerPoint Presentation</vt:lpstr>
      <vt:lpstr>Defining Common Goals</vt:lpstr>
      <vt:lpstr>PowerPoint Presentation</vt:lpstr>
      <vt:lpstr>PowerPoint Presentation</vt:lpstr>
      <vt:lpstr>PowerPoint Presentation</vt:lpstr>
      <vt:lpstr>Active (Efficient) Listening &amp; Application of Psychological Techniques</vt:lpstr>
      <vt:lpstr>PowerPoint Presentation</vt:lpstr>
      <vt:lpstr>The Interaction Between the Client and the Therapist</vt:lpstr>
      <vt:lpstr>Self – awareness</vt:lpstr>
      <vt:lpstr>PowerPoint Presentation</vt:lpstr>
      <vt:lpstr>PowerPoint Presentation</vt:lpstr>
      <vt:lpstr>(Objective) Self - Awareness</vt:lpstr>
      <vt:lpstr>PowerPoint Presentation</vt:lpstr>
      <vt:lpstr>The Physical Setting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Professional and Ethical Issues</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FOUNDATIONS &amp; PREPARATIONS</dc:title>
  <dc:creator>Ozlem Ataoglu</dc:creator>
  <cp:lastModifiedBy>Ozlem Ataoglu</cp:lastModifiedBy>
  <cp:revision>63</cp:revision>
  <cp:lastPrinted>2017-02-22T19:58:21Z</cp:lastPrinted>
  <dcterms:created xsi:type="dcterms:W3CDTF">2017-02-22T15:25:14Z</dcterms:created>
  <dcterms:modified xsi:type="dcterms:W3CDTF">2017-02-27T22:19:34Z</dcterms:modified>
</cp:coreProperties>
</file>