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Communication</a:t>
            </a:r>
            <a:endParaRPr lang="en-US" dirty="0"/>
          </a:p>
        </c:rich>
      </c:tx>
      <c:layout/>
      <c:overlay val="0"/>
    </c:title>
    <c:autoTitleDeleted val="0"/>
    <c:plotArea>
      <c:layout/>
      <c:pieChart>
        <c:varyColors val="1"/>
        <c:ser>
          <c:idx val="0"/>
          <c:order val="0"/>
          <c:tx>
            <c:strRef>
              <c:f>Sheet1!$B$1</c:f>
              <c:strCache>
                <c:ptCount val="1"/>
                <c:pt idx="0">
                  <c:v>Sales</c:v>
                </c:pt>
              </c:strCache>
            </c:strRef>
          </c:tx>
          <c:dPt>
            <c:idx val="2"/>
            <c:bubble3D val="0"/>
            <c:explosion val="5"/>
          </c:dPt>
          <c:dLbls>
            <c:showLegendKey val="0"/>
            <c:showVal val="0"/>
            <c:showCatName val="0"/>
            <c:showSerName val="0"/>
            <c:showPercent val="1"/>
            <c:showBubbleSize val="0"/>
            <c:showLeaderLines val="1"/>
          </c:dLbls>
          <c:cat>
            <c:strRef>
              <c:f>Sheet1!$A$2:$A$5</c:f>
              <c:strCache>
                <c:ptCount val="3"/>
                <c:pt idx="0">
                  <c:v>Verbal</c:v>
                </c:pt>
                <c:pt idx="1">
                  <c:v>Tone of Voice</c:v>
                </c:pt>
                <c:pt idx="2">
                  <c:v>Body Language</c:v>
                </c:pt>
              </c:strCache>
            </c:strRef>
          </c:cat>
          <c:val>
            <c:numRef>
              <c:f>Sheet1!$B$2:$B$5</c:f>
              <c:numCache>
                <c:formatCode>General</c:formatCode>
                <c:ptCount val="4"/>
                <c:pt idx="0">
                  <c:v>9.0</c:v>
                </c:pt>
                <c:pt idx="1">
                  <c:v>12.0</c:v>
                </c:pt>
                <c:pt idx="2">
                  <c:v>79.0</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t>4/1/13</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4/1/13</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4/1/13</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t>4/1/13</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t>4/1/13</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t>4/1/13</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t>4/1/13</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t>4/1/13</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4/1/13</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t>4/1/13</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t>4/1/13</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t>4/1/13</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smtClean="0"/>
              <a:t>BASIC ATTENDING, LISTENING AND ACTION SKILLS</a:t>
            </a:r>
            <a:endParaRPr lang="en-US" sz="6000" dirty="0"/>
          </a:p>
        </p:txBody>
      </p:sp>
      <p:sp>
        <p:nvSpPr>
          <p:cNvPr id="3" name="Subtitle 2"/>
          <p:cNvSpPr>
            <a:spLocks noGrp="1"/>
          </p:cNvSpPr>
          <p:nvPr>
            <p:ph type="subTitle" idx="1"/>
          </p:nvPr>
        </p:nvSpPr>
        <p:spPr/>
        <p:txBody>
          <a:bodyPr/>
          <a:lstStyle/>
          <a:p>
            <a:pPr algn="l"/>
            <a:r>
              <a:rPr lang="en-US" dirty="0" smtClean="0"/>
              <a:t>CHAPTER 3		</a:t>
            </a:r>
            <a:r>
              <a:rPr lang="en-US" sz="2000" dirty="0" err="1" smtClean="0"/>
              <a:t>Uzm</a:t>
            </a:r>
            <a:r>
              <a:rPr lang="en-US" sz="2000" dirty="0" smtClean="0"/>
              <a:t>. </a:t>
            </a:r>
            <a:r>
              <a:rPr lang="en-US" sz="2000" dirty="0" err="1" smtClean="0"/>
              <a:t>Psk</a:t>
            </a:r>
            <a:r>
              <a:rPr lang="en-US" sz="2000" dirty="0" smtClean="0"/>
              <a:t>. </a:t>
            </a:r>
            <a:r>
              <a:rPr lang="en-US" sz="2000" dirty="0" err="1" smtClean="0"/>
              <a:t>Özlem</a:t>
            </a:r>
            <a:r>
              <a:rPr lang="en-US" sz="2000" dirty="0" smtClean="0"/>
              <a:t> </a:t>
            </a:r>
            <a:r>
              <a:rPr lang="en-US" sz="2000" dirty="0" err="1" smtClean="0"/>
              <a:t>Ataoğlu</a:t>
            </a:r>
            <a:endParaRPr lang="en-US" sz="2000" dirty="0"/>
          </a:p>
        </p:txBody>
      </p:sp>
    </p:spTree>
    <p:extLst>
      <p:ext uri="{BB962C8B-B14F-4D97-AF65-F5344CB8AC3E}">
        <p14:creationId xmlns:p14="http://schemas.microsoft.com/office/powerpoint/2010/main" val="4248092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Speaking soft, slowly, gently, in a smooth way </a:t>
            </a:r>
            <a:r>
              <a:rPr lang="en-US" dirty="0" smtClean="0">
                <a:sym typeface="Wingdings"/>
              </a:rPr>
              <a:t> emphasize the emotion</a:t>
            </a:r>
          </a:p>
          <a:p>
            <a:endParaRPr lang="en-US" dirty="0" smtClean="0">
              <a:sym typeface="Wingdings"/>
            </a:endParaRPr>
          </a:p>
          <a:p>
            <a:r>
              <a:rPr lang="en-US" dirty="0" smtClean="0">
                <a:sym typeface="Wingdings"/>
              </a:rPr>
              <a:t>Speaking with increased rate and volume  convince them of your credibility / expertise</a:t>
            </a:r>
          </a:p>
          <a:p>
            <a:endParaRPr lang="en-US" dirty="0" smtClean="0"/>
          </a:p>
          <a:p>
            <a:r>
              <a:rPr lang="en-US" dirty="0" smtClean="0"/>
              <a:t>How do you say “I am really mad right now!!!” to convince someone that you are really mad?</a:t>
            </a:r>
            <a:endParaRPr lang="en-US" dirty="0"/>
          </a:p>
        </p:txBody>
      </p:sp>
    </p:spTree>
    <p:extLst>
      <p:ext uri="{BB962C8B-B14F-4D97-AF65-F5344CB8AC3E}">
        <p14:creationId xmlns:p14="http://schemas.microsoft.com/office/powerpoint/2010/main" val="18873990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Verbal Tracking </a:t>
            </a:r>
            <a:r>
              <a:rPr lang="en-US" dirty="0" smtClean="0"/>
              <a:t>Eye contact, body language, vocal qualities are good but not enough to show positive attending </a:t>
            </a:r>
            <a:r>
              <a:rPr lang="en-US" dirty="0" err="1" smtClean="0"/>
              <a:t>behaviours</a:t>
            </a:r>
            <a:r>
              <a:rPr lang="en-US" dirty="0" smtClean="0"/>
              <a:t>.</a:t>
            </a:r>
          </a:p>
          <a:p>
            <a:endParaRPr lang="en-US" dirty="0" smtClean="0"/>
          </a:p>
          <a:p>
            <a:r>
              <a:rPr lang="en-US" dirty="0" smtClean="0"/>
              <a:t>You need to show your patient that you are tracking what they say by using/repeating the key words or phrases.</a:t>
            </a:r>
          </a:p>
          <a:p>
            <a:endParaRPr lang="en-US" dirty="0" smtClean="0"/>
          </a:p>
          <a:p>
            <a:r>
              <a:rPr lang="en-US" dirty="0" smtClean="0"/>
              <a:t>It involves only restating or summarizing what the patient said (speech content and tone)</a:t>
            </a:r>
          </a:p>
          <a:p>
            <a:endParaRPr lang="en-US" dirty="0" smtClean="0"/>
          </a:p>
          <a:p>
            <a:r>
              <a:rPr lang="en-US" dirty="0" smtClean="0"/>
              <a:t>You do not include your personal ideas</a:t>
            </a:r>
            <a:endParaRPr lang="en-US" dirty="0"/>
          </a:p>
        </p:txBody>
      </p:sp>
    </p:spTree>
    <p:extLst>
      <p:ext uri="{BB962C8B-B14F-4D97-AF65-F5344CB8AC3E}">
        <p14:creationId xmlns:p14="http://schemas.microsoft.com/office/powerpoint/2010/main" val="31572972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Negative Tracking </a:t>
            </a:r>
            <a:r>
              <a:rPr lang="en-US" dirty="0" err="1" smtClean="0"/>
              <a:t>Behaviours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Nodding your head</a:t>
            </a:r>
          </a:p>
          <a:p>
            <a:r>
              <a:rPr lang="en-US" dirty="0" smtClean="0"/>
              <a:t>Saying “Hı hı”</a:t>
            </a:r>
          </a:p>
          <a:p>
            <a:r>
              <a:rPr lang="en-US" dirty="0" smtClean="0"/>
              <a:t>Eye contact</a:t>
            </a:r>
          </a:p>
          <a:p>
            <a:r>
              <a:rPr lang="en-US" dirty="0" smtClean="0"/>
              <a:t>Repeating the patient’s last word</a:t>
            </a:r>
          </a:p>
          <a:p>
            <a:r>
              <a:rPr lang="en-US" dirty="0" smtClean="0"/>
              <a:t>Mirroring</a:t>
            </a:r>
          </a:p>
          <a:p>
            <a:r>
              <a:rPr lang="en-US" b="1" i="1" dirty="0" smtClean="0"/>
              <a:t>If you do too much of these, it will be disturbing for the patient</a:t>
            </a:r>
          </a:p>
          <a:p>
            <a:endParaRPr lang="en-US" dirty="0" smtClean="0"/>
          </a:p>
          <a:p>
            <a:r>
              <a:rPr lang="en-US" dirty="0" smtClean="0"/>
              <a:t>Folding arms</a:t>
            </a:r>
          </a:p>
          <a:p>
            <a:r>
              <a:rPr lang="en-US" dirty="0" smtClean="0"/>
              <a:t>Crossing legs away from the patient</a:t>
            </a:r>
          </a:p>
          <a:p>
            <a:r>
              <a:rPr lang="en-US" dirty="0" smtClean="0"/>
              <a:t>Leaning back from the waist up</a:t>
            </a:r>
          </a:p>
          <a:p>
            <a:r>
              <a:rPr lang="en-US" b="1" i="1" dirty="0" smtClean="0"/>
              <a:t>Also, these </a:t>
            </a:r>
            <a:r>
              <a:rPr lang="en-US" b="1" i="1" dirty="0" err="1" smtClean="0"/>
              <a:t>behaviours</a:t>
            </a:r>
            <a:r>
              <a:rPr lang="en-US" b="1" i="1" dirty="0" smtClean="0"/>
              <a:t> are perceived as negative by the patients</a:t>
            </a:r>
          </a:p>
          <a:p>
            <a:endParaRPr lang="en-US" dirty="0"/>
          </a:p>
          <a:p>
            <a:endParaRPr lang="en-US" dirty="0"/>
          </a:p>
        </p:txBody>
      </p:sp>
    </p:spTree>
    <p:extLst>
      <p:ext uri="{BB962C8B-B14F-4D97-AF65-F5344CB8AC3E}">
        <p14:creationId xmlns:p14="http://schemas.microsoft.com/office/powerpoint/2010/main" val="5468255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not forget…</a:t>
            </a:r>
            <a:endParaRPr lang="en-US" dirty="0"/>
          </a:p>
        </p:txBody>
      </p:sp>
      <p:sp>
        <p:nvSpPr>
          <p:cNvPr id="3" name="Content Placeholder 2"/>
          <p:cNvSpPr>
            <a:spLocks noGrp="1"/>
          </p:cNvSpPr>
          <p:nvPr>
            <p:ph idx="1"/>
          </p:nvPr>
        </p:nvSpPr>
        <p:spPr/>
        <p:txBody>
          <a:bodyPr>
            <a:normAutofit lnSpcReduction="10000"/>
          </a:bodyPr>
          <a:lstStyle/>
          <a:p>
            <a:r>
              <a:rPr lang="en-US" dirty="0" smtClean="0"/>
              <a:t>Gender</a:t>
            </a:r>
          </a:p>
          <a:p>
            <a:endParaRPr lang="en-US" dirty="0"/>
          </a:p>
          <a:p>
            <a:r>
              <a:rPr lang="en-US" dirty="0" smtClean="0"/>
              <a:t>Social class</a:t>
            </a:r>
          </a:p>
          <a:p>
            <a:endParaRPr lang="en-US" dirty="0"/>
          </a:p>
          <a:p>
            <a:r>
              <a:rPr lang="en-US" dirty="0" smtClean="0"/>
              <a:t>Ethnicity</a:t>
            </a:r>
          </a:p>
          <a:p>
            <a:endParaRPr lang="en-US" dirty="0"/>
          </a:p>
          <a:p>
            <a:r>
              <a:rPr lang="en-US" dirty="0" smtClean="0"/>
              <a:t>Sexual orientation</a:t>
            </a:r>
          </a:p>
          <a:p>
            <a:endParaRPr lang="en-US" dirty="0"/>
          </a:p>
          <a:p>
            <a:r>
              <a:rPr lang="en-US" dirty="0" smtClean="0"/>
              <a:t>Age</a:t>
            </a:r>
          </a:p>
          <a:p>
            <a:endParaRPr lang="en-US" dirty="0"/>
          </a:p>
          <a:p>
            <a:r>
              <a:rPr lang="en-US" dirty="0" smtClean="0"/>
              <a:t>Physical inability</a:t>
            </a:r>
            <a:endParaRPr lang="en-US" dirty="0"/>
          </a:p>
        </p:txBody>
      </p:sp>
    </p:spTree>
    <p:extLst>
      <p:ext uri="{BB962C8B-B14F-4D97-AF65-F5344CB8AC3E}">
        <p14:creationId xmlns:p14="http://schemas.microsoft.com/office/powerpoint/2010/main" val="23787461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Beyond Attending</a:t>
            </a:r>
            <a:endParaRPr lang="en-US" dirty="0"/>
          </a:p>
        </p:txBody>
      </p:sp>
      <p:sp>
        <p:nvSpPr>
          <p:cNvPr id="3" name="Content Placeholder 2"/>
          <p:cNvSpPr>
            <a:spLocks noGrp="1"/>
          </p:cNvSpPr>
          <p:nvPr>
            <p:ph idx="1"/>
          </p:nvPr>
        </p:nvSpPr>
        <p:spPr/>
        <p:txBody>
          <a:bodyPr>
            <a:normAutofit lnSpcReduction="10000"/>
          </a:bodyPr>
          <a:lstStyle/>
          <a:p>
            <a:r>
              <a:rPr lang="en-US" dirty="0" smtClean="0"/>
              <a:t>If you do not know what to say, keep silent and listen more. It is probably because you have not got enough information. You can only respond only if you listen and get the answer from the patient.</a:t>
            </a:r>
          </a:p>
          <a:p>
            <a:r>
              <a:rPr lang="en-US" dirty="0" smtClean="0"/>
              <a:t>You may see some positive changes in your patient and still feel that something is missing </a:t>
            </a:r>
            <a:r>
              <a:rPr lang="en-US" dirty="0" smtClean="0">
                <a:sym typeface="Wingdings"/>
              </a:rPr>
              <a:t> that is experience</a:t>
            </a:r>
          </a:p>
          <a:p>
            <a:r>
              <a:rPr lang="en-US" dirty="0" smtClean="0">
                <a:sym typeface="Wingdings"/>
              </a:rPr>
              <a:t>Although you have enough experience, still sometimes you may not know what to say and it is pretty normal</a:t>
            </a:r>
          </a:p>
          <a:p>
            <a:r>
              <a:rPr lang="en-US" dirty="0" smtClean="0">
                <a:sym typeface="Wingdings"/>
              </a:rPr>
              <a:t>What you reduce with experience is </a:t>
            </a:r>
            <a:r>
              <a:rPr lang="en-US" i="1" dirty="0" smtClean="0">
                <a:sym typeface="Wingdings"/>
              </a:rPr>
              <a:t>performance anxiety</a:t>
            </a:r>
            <a:endParaRPr lang="en-US" dirty="0"/>
          </a:p>
        </p:txBody>
      </p:sp>
    </p:spTree>
    <p:extLst>
      <p:ext uri="{BB962C8B-B14F-4D97-AF65-F5344CB8AC3E}">
        <p14:creationId xmlns:p14="http://schemas.microsoft.com/office/powerpoint/2010/main" val="8351161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i="1" dirty="0" smtClean="0"/>
              <a:t>Performance anxiety</a:t>
            </a:r>
            <a:r>
              <a:rPr lang="en-US" dirty="0" smtClean="0"/>
              <a:t> </a:t>
            </a:r>
            <a:r>
              <a:rPr lang="en-US" dirty="0" smtClean="0">
                <a:sym typeface="Wingdings"/>
              </a:rPr>
              <a:t> anxiety about saying something wrong, saying something useful immediately</a:t>
            </a:r>
          </a:p>
          <a:p>
            <a:r>
              <a:rPr lang="en-US" dirty="0" smtClean="0">
                <a:sym typeface="Wingdings"/>
              </a:rPr>
              <a:t>With experience (without performance anxiety), you know that “right thing to say” will come eventually</a:t>
            </a:r>
          </a:p>
          <a:p>
            <a:r>
              <a:rPr lang="en-US" dirty="0" smtClean="0">
                <a:sym typeface="Wingdings"/>
              </a:rPr>
              <a:t>It gives self – confidence, you feel free to say “I do not know”  it will increase patient’s participation to the process</a:t>
            </a:r>
          </a:p>
          <a:p>
            <a:r>
              <a:rPr lang="en-US" dirty="0" smtClean="0">
                <a:sym typeface="Wingdings"/>
              </a:rPr>
              <a:t>If you behave in a way that you “know” but actually not, you may direct the patient to a wrong way</a:t>
            </a:r>
          </a:p>
        </p:txBody>
      </p:sp>
    </p:spTree>
    <p:extLst>
      <p:ext uri="{BB962C8B-B14F-4D97-AF65-F5344CB8AC3E}">
        <p14:creationId xmlns:p14="http://schemas.microsoft.com/office/powerpoint/2010/main" val="37253528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 Directive Listening </a:t>
            </a:r>
            <a:r>
              <a:rPr lang="en-US" dirty="0" err="1" smtClean="0"/>
              <a:t>Behaviours</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its purpose?</a:t>
            </a:r>
          </a:p>
          <a:p>
            <a:r>
              <a:rPr lang="en-US" dirty="0" smtClean="0"/>
              <a:t>We give the patient the chance to say anything freely and open up to us</a:t>
            </a:r>
          </a:p>
          <a:p>
            <a:r>
              <a:rPr lang="en-US" dirty="0" smtClean="0"/>
              <a:t>We do not direct the patient but reflect the central messages we get from the patient</a:t>
            </a:r>
          </a:p>
          <a:p>
            <a:r>
              <a:rPr lang="en-US" dirty="0" smtClean="0"/>
              <a:t>We use it to make the patient talk more about specific topics. Why do we want this?</a:t>
            </a:r>
          </a:p>
          <a:p>
            <a:pPr marL="0" indent="0">
              <a:buNone/>
            </a:pPr>
            <a:r>
              <a:rPr lang="en-US" dirty="0"/>
              <a:t>	</a:t>
            </a:r>
            <a:r>
              <a:rPr lang="en-US" dirty="0" smtClean="0"/>
              <a:t>1. If we pay more attention to specific areas, we nod our head, make more eye contact, smile. This will encourage the patient talk more about these topics</a:t>
            </a:r>
          </a:p>
          <a:p>
            <a:pPr marL="0" indent="0">
              <a:buNone/>
            </a:pPr>
            <a:r>
              <a:rPr lang="en-US" dirty="0"/>
              <a:t>	</a:t>
            </a:r>
            <a:r>
              <a:rPr lang="en-US" dirty="0" smtClean="0"/>
              <a:t>2. If the patient talks about a wide range of topics at the same time we need to choose one</a:t>
            </a:r>
          </a:p>
        </p:txBody>
      </p:sp>
    </p:spTree>
    <p:extLst>
      <p:ext uri="{BB962C8B-B14F-4D97-AF65-F5344CB8AC3E}">
        <p14:creationId xmlns:p14="http://schemas.microsoft.com/office/powerpoint/2010/main" val="4070842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Silence </a:t>
            </a:r>
            <a:r>
              <a:rPr lang="en-US" dirty="0" smtClean="0"/>
              <a:t>It is the most basic and simple but the most effective </a:t>
            </a:r>
            <a:r>
              <a:rPr lang="en-US" dirty="0" err="1" smtClean="0"/>
              <a:t>behaviour</a:t>
            </a:r>
            <a:endParaRPr lang="en-US" dirty="0" smtClean="0"/>
          </a:p>
          <a:p>
            <a:r>
              <a:rPr lang="en-US" dirty="0" smtClean="0"/>
              <a:t>When do we use silence?</a:t>
            </a:r>
          </a:p>
          <a:p>
            <a:pPr marL="0" indent="0">
              <a:buNone/>
            </a:pPr>
            <a:r>
              <a:rPr lang="en-US" dirty="0"/>
              <a:t>	</a:t>
            </a:r>
            <a:r>
              <a:rPr lang="en-US" dirty="0" smtClean="0"/>
              <a:t>1. When we try to encourage the patient to talk</a:t>
            </a:r>
          </a:p>
          <a:p>
            <a:pPr marL="0" indent="0">
              <a:buNone/>
            </a:pPr>
            <a:r>
              <a:rPr lang="en-US" dirty="0"/>
              <a:t>	</a:t>
            </a:r>
            <a:r>
              <a:rPr lang="en-US" dirty="0" smtClean="0"/>
              <a:t>2. When we encourage the patient to talk about the emotions and effects</a:t>
            </a:r>
          </a:p>
          <a:p>
            <a:pPr marL="0" indent="0">
              <a:buNone/>
            </a:pPr>
            <a:r>
              <a:rPr lang="en-US" dirty="0"/>
              <a:t>	</a:t>
            </a:r>
            <a:r>
              <a:rPr lang="en-US" dirty="0" smtClean="0"/>
              <a:t>3. When we try to make the patient think about the topic in depth</a:t>
            </a:r>
          </a:p>
          <a:p>
            <a:pPr marL="0" indent="0">
              <a:buNone/>
            </a:pPr>
            <a:r>
              <a:rPr lang="en-US" dirty="0"/>
              <a:t>	</a:t>
            </a:r>
            <a:r>
              <a:rPr lang="en-US" dirty="0" smtClean="0"/>
              <a:t>4. When we want the patient digest a new information/finding</a:t>
            </a:r>
          </a:p>
          <a:p>
            <a:pPr marL="0" indent="0">
              <a:buNone/>
            </a:pPr>
            <a:r>
              <a:rPr lang="en-US" dirty="0"/>
              <a:t>	</a:t>
            </a:r>
            <a:r>
              <a:rPr lang="en-US" dirty="0" smtClean="0"/>
              <a:t>5. When we try to calm the patient’s emotion</a:t>
            </a:r>
          </a:p>
          <a:p>
            <a:pPr marL="0" indent="0">
              <a:buNone/>
            </a:pPr>
            <a:r>
              <a:rPr lang="en-US" dirty="0"/>
              <a:t>	</a:t>
            </a:r>
            <a:r>
              <a:rPr lang="en-US" dirty="0" smtClean="0"/>
              <a:t>6. When we, as therapists, try to choose a wise, conscious reaction</a:t>
            </a:r>
            <a:endParaRPr lang="en-US" dirty="0"/>
          </a:p>
        </p:txBody>
      </p:sp>
    </p:spTree>
    <p:extLst>
      <p:ext uri="{BB962C8B-B14F-4D97-AF65-F5344CB8AC3E}">
        <p14:creationId xmlns:p14="http://schemas.microsoft.com/office/powerpoint/2010/main" val="15458090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Long, silent moments are weird so you need to use them properly</a:t>
            </a:r>
          </a:p>
          <a:p>
            <a:r>
              <a:rPr lang="en-US" dirty="0" smtClean="0"/>
              <a:t>It may create anxiety in your patient especially if s/he is in an emotional breakdown, psychotic state, confused moments </a:t>
            </a:r>
            <a:r>
              <a:rPr lang="en-US" dirty="0" smtClean="0">
                <a:sym typeface="Wingdings"/>
              </a:rPr>
              <a:t> silence does not work</a:t>
            </a:r>
          </a:p>
          <a:p>
            <a:r>
              <a:rPr lang="en-US" dirty="0" smtClean="0">
                <a:sym typeface="Wingdings"/>
              </a:rPr>
              <a:t>Sometimes you break the silence, sometimes your patient</a:t>
            </a:r>
          </a:p>
          <a:p>
            <a:r>
              <a:rPr lang="en-US" dirty="0" smtClean="0">
                <a:sym typeface="Wingdings"/>
              </a:rPr>
              <a:t>If you feel that your patient is uncomfortable, ask open – ended questions: “</a:t>
            </a:r>
            <a:r>
              <a:rPr lang="en-US" dirty="0" err="1" smtClean="0">
                <a:sym typeface="Wingdings"/>
              </a:rPr>
              <a:t>Aklınızdan</a:t>
            </a:r>
            <a:r>
              <a:rPr lang="en-US" dirty="0" smtClean="0">
                <a:sym typeface="Wingdings"/>
              </a:rPr>
              <a:t> </a:t>
            </a:r>
            <a:r>
              <a:rPr lang="en-US" dirty="0" err="1" smtClean="0">
                <a:sym typeface="Wingdings"/>
              </a:rPr>
              <a:t>az</a:t>
            </a:r>
            <a:r>
              <a:rPr lang="en-US" dirty="0" smtClean="0">
                <a:sym typeface="Wingdings"/>
              </a:rPr>
              <a:t> </a:t>
            </a:r>
            <a:r>
              <a:rPr lang="en-US" dirty="0" err="1" smtClean="0">
                <a:sym typeface="Wingdings"/>
              </a:rPr>
              <a:t>önce</a:t>
            </a:r>
            <a:r>
              <a:rPr lang="en-US" dirty="0" smtClean="0">
                <a:sym typeface="Wingdings"/>
              </a:rPr>
              <a:t> </a:t>
            </a:r>
            <a:r>
              <a:rPr lang="en-US" dirty="0" err="1" smtClean="0">
                <a:sym typeface="Wingdings"/>
              </a:rPr>
              <a:t>neler</a:t>
            </a:r>
            <a:r>
              <a:rPr lang="en-US" dirty="0" smtClean="0">
                <a:sym typeface="Wingdings"/>
              </a:rPr>
              <a:t> </a:t>
            </a:r>
            <a:r>
              <a:rPr lang="en-US" dirty="0" err="1" smtClean="0">
                <a:sym typeface="Wingdings"/>
              </a:rPr>
              <a:t>geçti</a:t>
            </a:r>
            <a:r>
              <a:rPr lang="en-US" dirty="0" smtClean="0">
                <a:sym typeface="Wingdings"/>
              </a:rPr>
              <a:t>?”, “</a:t>
            </a:r>
            <a:r>
              <a:rPr lang="en-US" dirty="0" err="1" smtClean="0">
                <a:sym typeface="Wingdings"/>
              </a:rPr>
              <a:t>Bir</a:t>
            </a:r>
            <a:r>
              <a:rPr lang="en-US" dirty="0" smtClean="0">
                <a:sym typeface="Wingdings"/>
              </a:rPr>
              <a:t> </a:t>
            </a:r>
            <a:r>
              <a:rPr lang="en-US" dirty="0" err="1" smtClean="0">
                <a:sym typeface="Wingdings"/>
              </a:rPr>
              <a:t>şey</a:t>
            </a:r>
            <a:r>
              <a:rPr lang="en-US" dirty="0" smtClean="0">
                <a:sym typeface="Wingdings"/>
              </a:rPr>
              <a:t> </a:t>
            </a:r>
            <a:r>
              <a:rPr lang="en-US" dirty="0" err="1" smtClean="0">
                <a:sym typeface="Wingdings"/>
              </a:rPr>
              <a:t>söylemek</a:t>
            </a:r>
            <a:r>
              <a:rPr lang="en-US" dirty="0" smtClean="0">
                <a:sym typeface="Wingdings"/>
              </a:rPr>
              <a:t> </a:t>
            </a:r>
            <a:r>
              <a:rPr lang="en-US" dirty="0" err="1" smtClean="0">
                <a:sym typeface="Wingdings"/>
              </a:rPr>
              <a:t>zor</a:t>
            </a:r>
            <a:r>
              <a:rPr lang="en-US" dirty="0" smtClean="0">
                <a:sym typeface="Wingdings"/>
              </a:rPr>
              <a:t> </a:t>
            </a:r>
            <a:r>
              <a:rPr lang="en-US" dirty="0" err="1" smtClean="0">
                <a:sym typeface="Wingdings"/>
              </a:rPr>
              <a:t>gibi</a:t>
            </a:r>
            <a:r>
              <a:rPr lang="en-US" dirty="0" smtClean="0">
                <a:sym typeface="Wingdings"/>
              </a:rPr>
              <a:t>.”, “Bu </a:t>
            </a:r>
            <a:r>
              <a:rPr lang="en-US" dirty="0" err="1" smtClean="0">
                <a:sym typeface="Wingdings"/>
              </a:rPr>
              <a:t>konuştuklarımız</a:t>
            </a:r>
            <a:r>
              <a:rPr lang="en-US" dirty="0" smtClean="0">
                <a:sym typeface="Wingdings"/>
              </a:rPr>
              <a:t> </a:t>
            </a:r>
            <a:r>
              <a:rPr lang="en-US" dirty="0" err="1" smtClean="0">
                <a:sym typeface="Wingdings"/>
              </a:rPr>
              <a:t>nasıl</a:t>
            </a:r>
            <a:r>
              <a:rPr lang="en-US" dirty="0" smtClean="0">
                <a:sym typeface="Wingdings"/>
              </a:rPr>
              <a:t> </a:t>
            </a:r>
            <a:r>
              <a:rPr lang="en-US" dirty="0" err="1" smtClean="0">
                <a:sym typeface="Wingdings"/>
              </a:rPr>
              <a:t>geliyor</a:t>
            </a:r>
            <a:r>
              <a:rPr lang="en-US" dirty="0" smtClean="0">
                <a:sym typeface="Wingdings"/>
              </a:rPr>
              <a:t> size?”</a:t>
            </a:r>
            <a:endParaRPr lang="en-US" dirty="0" smtClean="0"/>
          </a:p>
          <a:p>
            <a:endParaRPr lang="en-US" dirty="0"/>
          </a:p>
        </p:txBody>
      </p:sp>
    </p:spTree>
    <p:extLst>
      <p:ext uri="{BB962C8B-B14F-4D97-AF65-F5344CB8AC3E}">
        <p14:creationId xmlns:p14="http://schemas.microsoft.com/office/powerpoint/2010/main" val="976840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 feel yourself uncomfortable, remember: THIS SESSION IS NOT FOR YOU TO PROVE YOUR EXPERTISE, IT IS FOR PATIENT’S EXPRESSION.</a:t>
            </a:r>
          </a:p>
          <a:p>
            <a:endParaRPr lang="en-US" dirty="0"/>
          </a:p>
          <a:p>
            <a:r>
              <a:rPr lang="en-US" dirty="0" smtClean="0"/>
              <a:t>Try to relax and use your attending </a:t>
            </a:r>
            <a:r>
              <a:rPr lang="en-US" dirty="0" err="1" smtClean="0"/>
              <a:t>behaviours</a:t>
            </a:r>
            <a:endParaRPr lang="en-US" dirty="0" smtClean="0"/>
          </a:p>
          <a:p>
            <a:endParaRPr lang="en-US" dirty="0"/>
          </a:p>
          <a:p>
            <a:r>
              <a:rPr lang="en-US" dirty="0" smtClean="0"/>
              <a:t>Watch the silence moments from the therapy sessions </a:t>
            </a:r>
            <a:r>
              <a:rPr lang="en-US" dirty="0" smtClean="0">
                <a:sym typeface="Wingdings"/>
              </a:rPr>
              <a:t> how long does it take, who breaks the silence, how do you feel at those moments, ask your closed ones about their feelings of silence</a:t>
            </a:r>
            <a:endParaRPr lang="en-US" dirty="0" smtClean="0"/>
          </a:p>
        </p:txBody>
      </p:sp>
    </p:spTree>
    <p:extLst>
      <p:ext uri="{BB962C8B-B14F-4D97-AF65-F5344CB8AC3E}">
        <p14:creationId xmlns:p14="http://schemas.microsoft.com/office/powerpoint/2010/main" val="14906667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communication?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basics, there is a sender who sends the message and there is a receiver who receives the message</a:t>
            </a:r>
          </a:p>
          <a:p>
            <a:r>
              <a:rPr lang="en-US" dirty="0" smtClean="0"/>
              <a:t>What we do or do not do is actually a communication – including sitting in silent, looking, sleeping in the class, etc.</a:t>
            </a:r>
          </a:p>
          <a:p>
            <a:r>
              <a:rPr lang="en-US" dirty="0" smtClean="0"/>
              <a:t>We behave in a systematic way during the therapy sessions that gives the message that we are interested in and we care about what the patient says </a:t>
            </a:r>
            <a:r>
              <a:rPr lang="en-US" dirty="0" smtClean="0">
                <a:sym typeface="Wingdings"/>
              </a:rPr>
              <a:t> </a:t>
            </a:r>
            <a:r>
              <a:rPr lang="en-US" i="1" dirty="0" smtClean="0">
                <a:sym typeface="Wingdings"/>
              </a:rPr>
              <a:t>attending </a:t>
            </a:r>
            <a:r>
              <a:rPr lang="en-US" i="1" dirty="0" err="1" smtClean="0">
                <a:sym typeface="Wingdings"/>
              </a:rPr>
              <a:t>behaviour</a:t>
            </a:r>
            <a:endParaRPr lang="en-US" i="1" dirty="0" smtClean="0">
              <a:sym typeface="Wingdings"/>
            </a:endParaRPr>
          </a:p>
          <a:p>
            <a:r>
              <a:rPr lang="en-US" dirty="0" smtClean="0">
                <a:sym typeface="Wingdings"/>
              </a:rPr>
              <a:t>Attending </a:t>
            </a:r>
            <a:r>
              <a:rPr lang="en-US" dirty="0" err="1" smtClean="0">
                <a:sym typeface="Wingdings"/>
              </a:rPr>
              <a:t>behaviours</a:t>
            </a:r>
            <a:r>
              <a:rPr lang="en-US" dirty="0" smtClean="0">
                <a:sym typeface="Wingdings"/>
              </a:rPr>
              <a:t> change due to different cultural or personal backgrounds</a:t>
            </a:r>
          </a:p>
          <a:p>
            <a:r>
              <a:rPr lang="en-US" dirty="0" smtClean="0">
                <a:sym typeface="Wingdings"/>
              </a:rPr>
              <a:t>So we need to find out the best attending </a:t>
            </a:r>
            <a:r>
              <a:rPr lang="en-US" dirty="0" err="1" smtClean="0">
                <a:sym typeface="Wingdings"/>
              </a:rPr>
              <a:t>behaviours</a:t>
            </a:r>
            <a:r>
              <a:rPr lang="en-US" dirty="0" smtClean="0">
                <a:sym typeface="Wingdings"/>
              </a:rPr>
              <a:t> (eye contact, body language, tone of voice, verbal tracking)</a:t>
            </a:r>
            <a:endParaRPr lang="en-US" dirty="0"/>
          </a:p>
        </p:txBody>
      </p:sp>
    </p:spTree>
    <p:extLst>
      <p:ext uri="{BB962C8B-B14F-4D97-AF65-F5344CB8AC3E}">
        <p14:creationId xmlns:p14="http://schemas.microsoft.com/office/powerpoint/2010/main" val="11136435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Paraphrase </a:t>
            </a:r>
            <a:r>
              <a:rPr lang="en-US" dirty="0" smtClean="0"/>
              <a:t>It is a verbal listening technique</a:t>
            </a:r>
          </a:p>
          <a:p>
            <a:r>
              <a:rPr lang="en-US" dirty="0" smtClean="0"/>
              <a:t>When do we use it?</a:t>
            </a:r>
          </a:p>
          <a:p>
            <a:r>
              <a:rPr lang="en-US" dirty="0" smtClean="0"/>
              <a:t>When we try to tell the patient that we get the main idea, if there is a misunderstanding, we reduce it</a:t>
            </a:r>
          </a:p>
          <a:p>
            <a:r>
              <a:rPr lang="en-US" dirty="0" smtClean="0"/>
              <a:t>When we want to give a feedback about how other people perceive their speech</a:t>
            </a:r>
          </a:p>
          <a:p>
            <a:r>
              <a:rPr lang="en-US" dirty="0" smtClean="0"/>
              <a:t>When we are reflecting, we do not change what has been said by the patient, do not comment</a:t>
            </a:r>
          </a:p>
          <a:p>
            <a:r>
              <a:rPr lang="en-US" dirty="0" smtClean="0"/>
              <a:t>It should be short and clear</a:t>
            </a:r>
          </a:p>
          <a:p>
            <a:pPr marL="0" indent="0">
              <a:buNone/>
            </a:pPr>
            <a:endParaRPr lang="en-US" dirty="0"/>
          </a:p>
        </p:txBody>
      </p:sp>
    </p:spTree>
    <p:extLst>
      <p:ext uri="{BB962C8B-B14F-4D97-AF65-F5344CB8AC3E}">
        <p14:creationId xmlns:p14="http://schemas.microsoft.com/office/powerpoint/2010/main" val="13468640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The Simple Phrase</a:t>
            </a:r>
          </a:p>
          <a:p>
            <a:pPr marL="0" indent="0">
              <a:buNone/>
            </a:pPr>
            <a:r>
              <a:rPr lang="en-US" dirty="0" smtClean="0"/>
              <a:t>	We reflect what the patient said in simple words, repeating</a:t>
            </a:r>
          </a:p>
          <a:p>
            <a:pPr marL="0" indent="0">
              <a:buNone/>
            </a:pPr>
            <a:endParaRPr lang="en-US" dirty="0"/>
          </a:p>
          <a:p>
            <a:pPr marL="0" indent="0">
              <a:buNone/>
            </a:pPr>
            <a:r>
              <a:rPr lang="en-US" dirty="0" smtClean="0"/>
              <a:t>	Patient: “</a:t>
            </a:r>
            <a:r>
              <a:rPr lang="en-US" dirty="0" err="1" smtClean="0"/>
              <a:t>Hep</a:t>
            </a:r>
            <a:r>
              <a:rPr lang="en-US" dirty="0" smtClean="0"/>
              <a:t> </a:t>
            </a:r>
            <a:r>
              <a:rPr lang="en-US" dirty="0" err="1" smtClean="0"/>
              <a:t>aynı</a:t>
            </a:r>
            <a:r>
              <a:rPr lang="en-US" dirty="0" smtClean="0"/>
              <a:t> </a:t>
            </a:r>
            <a:r>
              <a:rPr lang="en-US" dirty="0" err="1" smtClean="0"/>
              <a:t>şeyler</a:t>
            </a:r>
            <a:r>
              <a:rPr lang="en-US" dirty="0" smtClean="0"/>
              <a:t> </a:t>
            </a:r>
            <a:r>
              <a:rPr lang="en-US" dirty="0" err="1" smtClean="0"/>
              <a:t>oluyor</a:t>
            </a:r>
            <a:r>
              <a:rPr lang="en-US" dirty="0" smtClean="0"/>
              <a:t>. Ne </a:t>
            </a:r>
            <a:r>
              <a:rPr lang="en-US" dirty="0" err="1" smtClean="0"/>
              <a:t>zaman</a:t>
            </a:r>
            <a:r>
              <a:rPr lang="en-US" dirty="0" smtClean="0"/>
              <a:t> </a:t>
            </a:r>
            <a:r>
              <a:rPr lang="en-US" dirty="0" err="1" smtClean="0"/>
              <a:t>bir</a:t>
            </a:r>
            <a:r>
              <a:rPr lang="en-US" dirty="0" smtClean="0"/>
              <a:t> </a:t>
            </a:r>
            <a:r>
              <a:rPr lang="en-US" dirty="0" err="1" smtClean="0"/>
              <a:t>arkadaşımı</a:t>
            </a:r>
            <a:r>
              <a:rPr lang="en-US" dirty="0" smtClean="0"/>
              <a:t> </a:t>
            </a:r>
            <a:r>
              <a:rPr lang="en-US" dirty="0" err="1" smtClean="0"/>
              <a:t>arasam</a:t>
            </a:r>
            <a:r>
              <a:rPr lang="en-US" dirty="0" smtClean="0"/>
              <a:t> </a:t>
            </a:r>
            <a:r>
              <a:rPr lang="en-US" dirty="0" err="1" smtClean="0"/>
              <a:t>işi</a:t>
            </a:r>
            <a:r>
              <a:rPr lang="en-US" dirty="0" smtClean="0"/>
              <a:t> </a:t>
            </a:r>
            <a:r>
              <a:rPr lang="en-US" dirty="0" err="1" smtClean="0"/>
              <a:t>olduğunu</a:t>
            </a:r>
            <a:r>
              <a:rPr lang="en-US" dirty="0" smtClean="0"/>
              <a:t> </a:t>
            </a:r>
            <a:r>
              <a:rPr lang="en-US" dirty="0" err="1" smtClean="0"/>
              <a:t>söylüyor</a:t>
            </a:r>
            <a:r>
              <a:rPr lang="en-US" dirty="0" smtClean="0"/>
              <a:t>.”</a:t>
            </a:r>
          </a:p>
          <a:p>
            <a:pPr marL="0" indent="0">
              <a:buNone/>
            </a:pPr>
            <a:endParaRPr lang="en-US" dirty="0"/>
          </a:p>
          <a:p>
            <a:pPr marL="0" indent="0">
              <a:buNone/>
            </a:pPr>
            <a:endParaRPr lang="en-US" dirty="0" smtClean="0"/>
          </a:p>
          <a:p>
            <a:pPr marL="0" indent="0">
              <a:buNone/>
            </a:pPr>
            <a:r>
              <a:rPr lang="en-US" dirty="0"/>
              <a:t>	</a:t>
            </a:r>
            <a:r>
              <a:rPr lang="en-US" dirty="0" smtClean="0"/>
              <a:t>Therapist: “</a:t>
            </a:r>
            <a:r>
              <a:rPr lang="en-US" dirty="0" err="1" smtClean="0"/>
              <a:t>Çoğu</a:t>
            </a:r>
            <a:r>
              <a:rPr lang="en-US" dirty="0" smtClean="0"/>
              <a:t> </a:t>
            </a:r>
            <a:r>
              <a:rPr lang="en-US" dirty="0" err="1" smtClean="0"/>
              <a:t>zaman</a:t>
            </a:r>
            <a:r>
              <a:rPr lang="en-US" dirty="0" smtClean="0"/>
              <a:t> </a:t>
            </a:r>
            <a:r>
              <a:rPr lang="en-US" dirty="0" err="1" smtClean="0"/>
              <a:t>arkadaşlarınızın</a:t>
            </a:r>
            <a:r>
              <a:rPr lang="en-US" dirty="0" smtClean="0"/>
              <a:t> </a:t>
            </a:r>
            <a:r>
              <a:rPr lang="en-US" dirty="0" err="1" smtClean="0"/>
              <a:t>işi</a:t>
            </a:r>
            <a:r>
              <a:rPr lang="en-US" dirty="0" smtClean="0"/>
              <a:t> </a:t>
            </a:r>
            <a:r>
              <a:rPr lang="en-US" dirty="0" err="1" smtClean="0"/>
              <a:t>olduğundan</a:t>
            </a:r>
            <a:r>
              <a:rPr lang="en-US" dirty="0" smtClean="0"/>
              <a:t> </a:t>
            </a:r>
            <a:r>
              <a:rPr lang="en-US" dirty="0" err="1" smtClean="0"/>
              <a:t>görüşemiyorsunuz</a:t>
            </a:r>
            <a:r>
              <a:rPr lang="en-US" dirty="0" smtClean="0"/>
              <a:t>.”</a:t>
            </a:r>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680644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2. Sensory – Based Paraphrase</a:t>
            </a:r>
          </a:p>
          <a:p>
            <a:pPr marL="0" indent="0">
              <a:buNone/>
            </a:pPr>
            <a:r>
              <a:rPr lang="en-US" dirty="0" smtClean="0"/>
              <a:t>	We use what the patient uses to experience the world (visual, auditory, tactile, kinesthetic systems)</a:t>
            </a:r>
          </a:p>
          <a:p>
            <a:pPr marL="0" indent="0">
              <a:buNone/>
            </a:pPr>
            <a:r>
              <a:rPr lang="en-US" dirty="0"/>
              <a:t>	</a:t>
            </a:r>
            <a:r>
              <a:rPr lang="en-US" dirty="0" smtClean="0"/>
              <a:t>Use what the patient prefers to use </a:t>
            </a:r>
            <a:r>
              <a:rPr lang="en-US" dirty="0" smtClean="0">
                <a:sym typeface="Wingdings"/>
              </a:rPr>
              <a:t> it will make you seem you are empathetic, gives trust</a:t>
            </a:r>
          </a:p>
          <a:p>
            <a:pPr marL="0" indent="0">
              <a:buNone/>
            </a:pPr>
            <a:endParaRPr lang="en-US" dirty="0">
              <a:sym typeface="Wingdings"/>
            </a:endParaRPr>
          </a:p>
          <a:p>
            <a:pPr marL="0" indent="0">
              <a:buNone/>
            </a:pPr>
            <a:r>
              <a:rPr lang="en-US" dirty="0" smtClean="0">
                <a:sym typeface="Wingdings"/>
              </a:rPr>
              <a:t>	Patient: “Tam </a:t>
            </a:r>
            <a:r>
              <a:rPr lang="en-US" dirty="0" err="1" smtClean="0">
                <a:sym typeface="Wingdings"/>
              </a:rPr>
              <a:t>bir</a:t>
            </a:r>
            <a:r>
              <a:rPr lang="en-US" dirty="0" smtClean="0">
                <a:sym typeface="Wingdings"/>
              </a:rPr>
              <a:t> </a:t>
            </a:r>
            <a:r>
              <a:rPr lang="en-US" dirty="0" err="1" smtClean="0">
                <a:sym typeface="Wingdings"/>
              </a:rPr>
              <a:t>başarısız</a:t>
            </a:r>
            <a:r>
              <a:rPr lang="en-US" dirty="0" smtClean="0">
                <a:sym typeface="Wingdings"/>
              </a:rPr>
              <a:t> </a:t>
            </a:r>
            <a:r>
              <a:rPr lang="en-US" dirty="0" err="1" smtClean="0">
                <a:sym typeface="Wingdings"/>
              </a:rPr>
              <a:t>olduğumu</a:t>
            </a:r>
            <a:r>
              <a:rPr lang="en-US" dirty="0" smtClean="0">
                <a:sym typeface="Wingdings"/>
              </a:rPr>
              <a:t> </a:t>
            </a:r>
            <a:r>
              <a:rPr lang="en-US" dirty="0" err="1" smtClean="0">
                <a:sym typeface="Wingdings"/>
              </a:rPr>
              <a:t>hissediyorum</a:t>
            </a:r>
            <a:r>
              <a:rPr lang="en-US" dirty="0" smtClean="0">
                <a:sym typeface="Wingdings"/>
              </a:rPr>
              <a:t>.”</a:t>
            </a:r>
          </a:p>
          <a:p>
            <a:pPr marL="0" indent="0">
              <a:buNone/>
            </a:pPr>
            <a:endParaRPr lang="en-US" dirty="0">
              <a:sym typeface="Wingdings"/>
            </a:endParaRPr>
          </a:p>
          <a:p>
            <a:pPr marL="0" indent="0">
              <a:buNone/>
            </a:pPr>
            <a:r>
              <a:rPr lang="en-US" dirty="0" smtClean="0">
                <a:sym typeface="Wingdings"/>
              </a:rPr>
              <a:t>	</a:t>
            </a:r>
          </a:p>
          <a:p>
            <a:pPr marL="0" indent="0">
              <a:buNone/>
            </a:pPr>
            <a:r>
              <a:rPr lang="en-US" dirty="0">
                <a:sym typeface="Wingdings"/>
              </a:rPr>
              <a:t>	</a:t>
            </a:r>
            <a:endParaRPr lang="en-US" dirty="0" smtClean="0">
              <a:sym typeface="Wingdings"/>
            </a:endParaRPr>
          </a:p>
          <a:p>
            <a:pPr marL="0" indent="0">
              <a:buNone/>
            </a:pPr>
            <a:r>
              <a:rPr lang="en-US" dirty="0">
                <a:sym typeface="Wingdings"/>
              </a:rPr>
              <a:t>	</a:t>
            </a:r>
            <a:r>
              <a:rPr lang="en-US" dirty="0" smtClean="0">
                <a:sym typeface="Wingdings"/>
              </a:rPr>
              <a:t>Therapist: “</a:t>
            </a:r>
            <a:r>
              <a:rPr lang="en-US" dirty="0" err="1" smtClean="0">
                <a:sym typeface="Wingdings"/>
              </a:rPr>
              <a:t>Pek</a:t>
            </a:r>
            <a:r>
              <a:rPr lang="en-US" dirty="0" smtClean="0">
                <a:sym typeface="Wingdings"/>
              </a:rPr>
              <a:t> </a:t>
            </a:r>
            <a:r>
              <a:rPr lang="en-US" dirty="0" err="1" smtClean="0">
                <a:sym typeface="Wingdings"/>
              </a:rPr>
              <a:t>çok</a:t>
            </a:r>
            <a:r>
              <a:rPr lang="en-US" dirty="0" smtClean="0">
                <a:sym typeface="Wingdings"/>
              </a:rPr>
              <a:t> </a:t>
            </a:r>
            <a:r>
              <a:rPr lang="en-US" dirty="0" err="1" smtClean="0">
                <a:sym typeface="Wingdings"/>
              </a:rPr>
              <a:t>alanda</a:t>
            </a:r>
            <a:r>
              <a:rPr lang="en-US" dirty="0" smtClean="0">
                <a:sym typeface="Wingdings"/>
              </a:rPr>
              <a:t> </a:t>
            </a:r>
            <a:r>
              <a:rPr lang="en-US" dirty="0" err="1" smtClean="0">
                <a:sym typeface="Wingdings"/>
              </a:rPr>
              <a:t>istediğiniz</a:t>
            </a:r>
            <a:r>
              <a:rPr lang="en-US" dirty="0" smtClean="0">
                <a:sym typeface="Wingdings"/>
              </a:rPr>
              <a:t> </a:t>
            </a:r>
            <a:r>
              <a:rPr lang="en-US" dirty="0" err="1" smtClean="0">
                <a:sym typeface="Wingdings"/>
              </a:rPr>
              <a:t>noktada</a:t>
            </a:r>
            <a:r>
              <a:rPr lang="en-US" dirty="0" smtClean="0">
                <a:sym typeface="Wingdings"/>
              </a:rPr>
              <a:t> </a:t>
            </a:r>
            <a:r>
              <a:rPr lang="en-US" dirty="0" err="1" smtClean="0">
                <a:sym typeface="Wingdings"/>
              </a:rPr>
              <a:t>olmadığınızı</a:t>
            </a:r>
            <a:r>
              <a:rPr lang="en-US" dirty="0" smtClean="0">
                <a:sym typeface="Wingdings"/>
              </a:rPr>
              <a:t> </a:t>
            </a:r>
            <a:r>
              <a:rPr lang="en-US" dirty="0" err="1" smtClean="0">
                <a:sym typeface="Wingdings"/>
              </a:rPr>
              <a:t>hissediyorsunuz</a:t>
            </a:r>
            <a:r>
              <a:rPr lang="en-US" dirty="0" smtClean="0">
                <a:sym typeface="Wingdings"/>
              </a:rPr>
              <a:t>.”</a:t>
            </a:r>
          </a:p>
          <a:p>
            <a:pPr marL="0" indent="0">
              <a:buNone/>
            </a:pPr>
            <a:endParaRPr lang="en-US" dirty="0"/>
          </a:p>
        </p:txBody>
      </p:sp>
    </p:spTree>
    <p:extLst>
      <p:ext uri="{BB962C8B-B14F-4D97-AF65-F5344CB8AC3E}">
        <p14:creationId xmlns:p14="http://schemas.microsoft.com/office/powerpoint/2010/main" val="9880026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3. Metaphoric Paraphrase</a:t>
            </a:r>
          </a:p>
          <a:p>
            <a:pPr marL="0" indent="0">
              <a:buNone/>
            </a:pPr>
            <a:r>
              <a:rPr lang="en-US" dirty="0"/>
              <a:t>	</a:t>
            </a:r>
            <a:r>
              <a:rPr lang="en-US" dirty="0" smtClean="0"/>
              <a:t>Generally we use it for kinesthetic sentences but it suits them all</a:t>
            </a:r>
          </a:p>
          <a:p>
            <a:pPr marL="0" indent="0">
              <a:buNone/>
            </a:pPr>
            <a:endParaRPr lang="en-US" dirty="0"/>
          </a:p>
          <a:p>
            <a:pPr marL="0" indent="0">
              <a:buNone/>
            </a:pPr>
            <a:endParaRPr lang="en-US" dirty="0" smtClean="0"/>
          </a:p>
          <a:p>
            <a:pPr marL="0" indent="0">
              <a:buNone/>
            </a:pPr>
            <a:r>
              <a:rPr lang="en-US" dirty="0"/>
              <a:t>	</a:t>
            </a:r>
            <a:r>
              <a:rPr lang="en-US" dirty="0" smtClean="0"/>
              <a:t>Patient: “</a:t>
            </a:r>
            <a:r>
              <a:rPr lang="en-US" dirty="0" err="1" smtClean="0"/>
              <a:t>Aslında</a:t>
            </a:r>
            <a:r>
              <a:rPr lang="en-US" dirty="0" smtClean="0"/>
              <a:t> </a:t>
            </a:r>
            <a:r>
              <a:rPr lang="en-US" dirty="0" err="1" smtClean="0"/>
              <a:t>böyle</a:t>
            </a:r>
            <a:r>
              <a:rPr lang="en-US" dirty="0" smtClean="0"/>
              <a:t> </a:t>
            </a:r>
            <a:r>
              <a:rPr lang="en-US" dirty="0" err="1" smtClean="0"/>
              <a:t>davrandığımda</a:t>
            </a:r>
            <a:r>
              <a:rPr lang="en-US" dirty="0" smtClean="0"/>
              <a:t> </a:t>
            </a:r>
            <a:r>
              <a:rPr lang="en-US" dirty="0" err="1" smtClean="0"/>
              <a:t>üzülen</a:t>
            </a:r>
            <a:r>
              <a:rPr lang="en-US" dirty="0" smtClean="0"/>
              <a:t> </a:t>
            </a:r>
            <a:r>
              <a:rPr lang="en-US" dirty="0" err="1" smtClean="0"/>
              <a:t>yine</a:t>
            </a:r>
            <a:r>
              <a:rPr lang="en-US" dirty="0" smtClean="0"/>
              <a:t> ben </a:t>
            </a:r>
            <a:r>
              <a:rPr lang="en-US" dirty="0" err="1" smtClean="0"/>
              <a:t>oluyorum</a:t>
            </a:r>
            <a:r>
              <a:rPr lang="en-US" dirty="0" smtClean="0"/>
              <a:t>.”</a:t>
            </a:r>
          </a:p>
          <a:p>
            <a:pPr marL="0" indent="0">
              <a:buNone/>
            </a:pPr>
            <a:endParaRPr lang="en-US" dirty="0"/>
          </a:p>
          <a:p>
            <a:pPr marL="0" indent="0">
              <a:buNone/>
            </a:pPr>
            <a:endParaRPr lang="en-US" dirty="0" smtClean="0"/>
          </a:p>
          <a:p>
            <a:pPr marL="0" indent="0">
              <a:buNone/>
            </a:pPr>
            <a:r>
              <a:rPr lang="en-US" dirty="0"/>
              <a:t>	</a:t>
            </a:r>
            <a:r>
              <a:rPr lang="en-US" dirty="0" smtClean="0"/>
              <a:t>Therapist: “</a:t>
            </a:r>
            <a:r>
              <a:rPr lang="en-US" dirty="0" err="1" smtClean="0"/>
              <a:t>Yani</a:t>
            </a:r>
            <a:r>
              <a:rPr lang="en-US" dirty="0" smtClean="0"/>
              <a:t> </a:t>
            </a:r>
            <a:r>
              <a:rPr lang="en-US" dirty="0" err="1" smtClean="0"/>
              <a:t>aslında</a:t>
            </a:r>
            <a:r>
              <a:rPr lang="en-US" dirty="0" smtClean="0"/>
              <a:t> </a:t>
            </a:r>
            <a:r>
              <a:rPr lang="en-US" dirty="0" err="1" smtClean="0"/>
              <a:t>bu</a:t>
            </a:r>
            <a:r>
              <a:rPr lang="en-US" dirty="0" smtClean="0"/>
              <a:t> </a:t>
            </a:r>
            <a:r>
              <a:rPr lang="en-US" dirty="0" err="1" smtClean="0"/>
              <a:t>davranışla</a:t>
            </a:r>
            <a:r>
              <a:rPr lang="en-US" dirty="0" smtClean="0"/>
              <a:t> </a:t>
            </a:r>
            <a:r>
              <a:rPr lang="en-US" dirty="0" err="1" smtClean="0"/>
              <a:t>kendi</a:t>
            </a:r>
            <a:r>
              <a:rPr lang="en-US" dirty="0" smtClean="0"/>
              <a:t> </a:t>
            </a:r>
            <a:r>
              <a:rPr lang="en-US" dirty="0" err="1" smtClean="0"/>
              <a:t>kalenize</a:t>
            </a:r>
            <a:r>
              <a:rPr lang="en-US" dirty="0" smtClean="0"/>
              <a:t> </a:t>
            </a:r>
            <a:r>
              <a:rPr lang="en-US" dirty="0" err="1" smtClean="0"/>
              <a:t>gol</a:t>
            </a:r>
            <a:r>
              <a:rPr lang="en-US" dirty="0" smtClean="0"/>
              <a:t> </a:t>
            </a:r>
            <a:r>
              <a:rPr lang="en-US" dirty="0" err="1" smtClean="0"/>
              <a:t>atıyorsunuz</a:t>
            </a:r>
            <a:r>
              <a:rPr lang="en-US" dirty="0" smtClean="0"/>
              <a:t>.”</a:t>
            </a:r>
            <a:endParaRPr lang="en-US" dirty="0"/>
          </a:p>
        </p:txBody>
      </p:sp>
    </p:spTree>
    <p:extLst>
      <p:ext uri="{BB962C8B-B14F-4D97-AF65-F5344CB8AC3E}">
        <p14:creationId xmlns:p14="http://schemas.microsoft.com/office/powerpoint/2010/main" val="19353172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4. Intentionally Directive Paraphrases</a:t>
            </a:r>
          </a:p>
          <a:p>
            <a:pPr marL="0" indent="0">
              <a:buNone/>
            </a:pPr>
            <a:r>
              <a:rPr lang="en-US" dirty="0"/>
              <a:t>	</a:t>
            </a:r>
            <a:r>
              <a:rPr lang="en-US" dirty="0" smtClean="0"/>
              <a:t>When the patient talks about a past event that is negative, traumatic, generalizations, we use this kind of paraphrase</a:t>
            </a:r>
          </a:p>
          <a:p>
            <a:pPr marL="0" indent="0">
              <a:buNone/>
            </a:pPr>
            <a:endParaRPr lang="en-US" dirty="0"/>
          </a:p>
          <a:p>
            <a:pPr marL="0" indent="0">
              <a:buNone/>
            </a:pPr>
            <a:r>
              <a:rPr lang="en-US" dirty="0" smtClean="0"/>
              <a:t>	Patient: “</a:t>
            </a:r>
            <a:r>
              <a:rPr lang="en-US" dirty="0" err="1" smtClean="0"/>
              <a:t>Geçmişte</a:t>
            </a:r>
            <a:r>
              <a:rPr lang="en-US" dirty="0" smtClean="0"/>
              <a:t> </a:t>
            </a:r>
            <a:r>
              <a:rPr lang="en-US" dirty="0" err="1" smtClean="0"/>
              <a:t>hiçbir</a:t>
            </a:r>
            <a:r>
              <a:rPr lang="en-US" dirty="0" smtClean="0"/>
              <a:t> </a:t>
            </a:r>
            <a:r>
              <a:rPr lang="en-US" dirty="0" err="1" smtClean="0"/>
              <a:t>istediğim</a:t>
            </a:r>
            <a:r>
              <a:rPr lang="en-US" dirty="0" smtClean="0"/>
              <a:t> </a:t>
            </a:r>
            <a:r>
              <a:rPr lang="en-US" dirty="0" err="1" smtClean="0"/>
              <a:t>karşılanmadı</a:t>
            </a:r>
            <a:r>
              <a:rPr lang="en-US" dirty="0" smtClean="0"/>
              <a:t>, </a:t>
            </a:r>
            <a:r>
              <a:rPr lang="en-US" dirty="0" err="1" smtClean="0"/>
              <a:t>bu</a:t>
            </a:r>
            <a:r>
              <a:rPr lang="en-US" dirty="0" smtClean="0"/>
              <a:t> </a:t>
            </a:r>
            <a:r>
              <a:rPr lang="en-US" dirty="0" err="1" smtClean="0"/>
              <a:t>benim</a:t>
            </a:r>
            <a:r>
              <a:rPr lang="en-US" dirty="0" smtClean="0"/>
              <a:t> </a:t>
            </a:r>
            <a:r>
              <a:rPr lang="en-US" dirty="0" err="1" smtClean="0"/>
              <a:t>önemsiz</a:t>
            </a:r>
            <a:r>
              <a:rPr lang="en-US" dirty="0" smtClean="0"/>
              <a:t> </a:t>
            </a:r>
            <a:r>
              <a:rPr lang="en-US" dirty="0" err="1" smtClean="0"/>
              <a:t>olduğumu</a:t>
            </a:r>
            <a:r>
              <a:rPr lang="en-US" dirty="0" smtClean="0"/>
              <a:t> </a:t>
            </a:r>
            <a:r>
              <a:rPr lang="en-US" dirty="0" err="1" smtClean="0"/>
              <a:t>gösteriyor</a:t>
            </a:r>
            <a:r>
              <a:rPr lang="en-US" dirty="0" smtClean="0"/>
              <a:t>.”</a:t>
            </a:r>
          </a:p>
          <a:p>
            <a:pPr marL="0" indent="0">
              <a:buNone/>
            </a:pPr>
            <a:endParaRPr lang="en-US" dirty="0"/>
          </a:p>
          <a:p>
            <a:pPr marL="0" indent="0">
              <a:buNone/>
            </a:pPr>
            <a:endParaRPr lang="en-US" dirty="0" smtClean="0"/>
          </a:p>
          <a:p>
            <a:pPr marL="0" indent="0">
              <a:buNone/>
            </a:pPr>
            <a:r>
              <a:rPr lang="en-US" dirty="0"/>
              <a:t>	</a:t>
            </a:r>
            <a:r>
              <a:rPr lang="en-US" dirty="0" smtClean="0"/>
              <a:t>Therapist: “</a:t>
            </a:r>
            <a:r>
              <a:rPr lang="en-US" dirty="0" err="1" smtClean="0"/>
              <a:t>Geçmişte</a:t>
            </a:r>
            <a:r>
              <a:rPr lang="en-US" dirty="0" smtClean="0"/>
              <a:t> </a:t>
            </a:r>
            <a:r>
              <a:rPr lang="en-US" dirty="0" err="1" smtClean="0"/>
              <a:t>çoğu</a:t>
            </a:r>
            <a:r>
              <a:rPr lang="en-US" dirty="0" smtClean="0"/>
              <a:t> </a:t>
            </a:r>
            <a:r>
              <a:rPr lang="en-US" dirty="0" err="1" smtClean="0"/>
              <a:t>zama</a:t>
            </a:r>
            <a:r>
              <a:rPr lang="en-US" dirty="0" smtClean="0"/>
              <a:t> </a:t>
            </a:r>
            <a:r>
              <a:rPr lang="en-US" dirty="0" err="1" smtClean="0"/>
              <a:t>isteklerinizin</a:t>
            </a:r>
            <a:r>
              <a:rPr lang="en-US" dirty="0" smtClean="0"/>
              <a:t> </a:t>
            </a:r>
            <a:r>
              <a:rPr lang="en-US" dirty="0" err="1" smtClean="0"/>
              <a:t>karşılanmadığından</a:t>
            </a:r>
            <a:r>
              <a:rPr lang="en-US" dirty="0" smtClean="0"/>
              <a:t> </a:t>
            </a:r>
            <a:r>
              <a:rPr lang="en-US" dirty="0" err="1" smtClean="0"/>
              <a:t>dolayı</a:t>
            </a:r>
            <a:r>
              <a:rPr lang="en-US" dirty="0" smtClean="0"/>
              <a:t> </a:t>
            </a:r>
            <a:r>
              <a:rPr lang="en-US" dirty="0" err="1" smtClean="0"/>
              <a:t>önemsiz</a:t>
            </a:r>
            <a:r>
              <a:rPr lang="en-US" dirty="0" smtClean="0"/>
              <a:t> </a:t>
            </a:r>
            <a:r>
              <a:rPr lang="en-US" dirty="0" err="1" smtClean="0"/>
              <a:t>biri</a:t>
            </a:r>
            <a:r>
              <a:rPr lang="en-US" dirty="0" smtClean="0"/>
              <a:t> </a:t>
            </a:r>
            <a:r>
              <a:rPr lang="en-US" dirty="0" err="1" smtClean="0"/>
              <a:t>olduğunuzu</a:t>
            </a:r>
            <a:r>
              <a:rPr lang="en-US" dirty="0" smtClean="0"/>
              <a:t> </a:t>
            </a:r>
            <a:r>
              <a:rPr lang="en-US" dirty="0" err="1" smtClean="0"/>
              <a:t>düşündünüz</a:t>
            </a:r>
            <a:r>
              <a:rPr lang="en-US" dirty="0" smtClean="0"/>
              <a:t>.”</a:t>
            </a:r>
            <a:endParaRPr lang="en-US" dirty="0"/>
          </a:p>
        </p:txBody>
      </p:sp>
    </p:spTree>
    <p:extLst>
      <p:ext uri="{BB962C8B-B14F-4D97-AF65-F5344CB8AC3E}">
        <p14:creationId xmlns:p14="http://schemas.microsoft.com/office/powerpoint/2010/main" val="35352787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Clarification </a:t>
            </a:r>
            <a:r>
              <a:rPr lang="en-US" dirty="0" smtClean="0"/>
              <a:t>Clarify what you have been through during the session both for yourself and for the patient</a:t>
            </a:r>
          </a:p>
          <a:p>
            <a:pPr marL="0" indent="0">
              <a:buNone/>
            </a:pPr>
            <a:endParaRPr lang="en-US" dirty="0" smtClean="0"/>
          </a:p>
          <a:p>
            <a:r>
              <a:rPr lang="en-US" dirty="0" smtClean="0"/>
              <a:t>How to do it?</a:t>
            </a:r>
          </a:p>
          <a:p>
            <a:pPr lvl="1"/>
            <a:r>
              <a:rPr lang="en-US" dirty="0" smtClean="0"/>
              <a:t>Tell what the patient said in a different order (P: </a:t>
            </a:r>
            <a:r>
              <a:rPr lang="en-US" dirty="0" err="1" smtClean="0"/>
              <a:t>Karım</a:t>
            </a:r>
            <a:r>
              <a:rPr lang="en-US" dirty="0" smtClean="0"/>
              <a:t> </a:t>
            </a:r>
            <a:r>
              <a:rPr lang="en-US" dirty="0" err="1" smtClean="0"/>
              <a:t>ayrılmak</a:t>
            </a:r>
            <a:r>
              <a:rPr lang="en-US" dirty="0" smtClean="0"/>
              <a:t> </a:t>
            </a:r>
            <a:r>
              <a:rPr lang="en-US" dirty="0" err="1" smtClean="0"/>
              <a:t>istediğini</a:t>
            </a:r>
            <a:r>
              <a:rPr lang="en-US" dirty="0" smtClean="0"/>
              <a:t> </a:t>
            </a:r>
            <a:r>
              <a:rPr lang="en-US" dirty="0" err="1" smtClean="0"/>
              <a:t>söylediğinden</a:t>
            </a:r>
            <a:r>
              <a:rPr lang="en-US" dirty="0" smtClean="0"/>
              <a:t> </a:t>
            </a:r>
            <a:r>
              <a:rPr lang="en-US" dirty="0" err="1" smtClean="0"/>
              <a:t>beri</a:t>
            </a:r>
            <a:r>
              <a:rPr lang="en-US" dirty="0" smtClean="0"/>
              <a:t> </a:t>
            </a:r>
            <a:r>
              <a:rPr lang="en-US" dirty="0" err="1" smtClean="0"/>
              <a:t>çok</a:t>
            </a:r>
            <a:r>
              <a:rPr lang="en-US" dirty="0" smtClean="0"/>
              <a:t> </a:t>
            </a:r>
            <a:r>
              <a:rPr lang="en-US" dirty="0" err="1" smtClean="0"/>
              <a:t>mutsuzum</a:t>
            </a:r>
            <a:r>
              <a:rPr lang="en-US" dirty="0" smtClean="0"/>
              <a:t>. T: </a:t>
            </a:r>
            <a:r>
              <a:rPr lang="en-US" dirty="0" err="1" smtClean="0"/>
              <a:t>Mutsuzluğunuzun</a:t>
            </a:r>
            <a:r>
              <a:rPr lang="en-US" dirty="0" smtClean="0"/>
              <a:t> </a:t>
            </a:r>
            <a:r>
              <a:rPr lang="en-US" dirty="0" err="1" smtClean="0"/>
              <a:t>başlangıç</a:t>
            </a:r>
            <a:r>
              <a:rPr lang="en-US" dirty="0" smtClean="0"/>
              <a:t> </a:t>
            </a:r>
            <a:r>
              <a:rPr lang="en-US" dirty="0" err="1" smtClean="0"/>
              <a:t>sebebinin</a:t>
            </a:r>
            <a:r>
              <a:rPr lang="en-US" dirty="0" smtClean="0"/>
              <a:t> </a:t>
            </a:r>
            <a:r>
              <a:rPr lang="en-US" dirty="0" err="1" smtClean="0"/>
              <a:t>karınızın</a:t>
            </a:r>
            <a:r>
              <a:rPr lang="en-US" dirty="0" smtClean="0"/>
              <a:t> </a:t>
            </a:r>
            <a:r>
              <a:rPr lang="en-US" dirty="0" err="1" smtClean="0"/>
              <a:t>boşanma</a:t>
            </a:r>
            <a:r>
              <a:rPr lang="en-US" dirty="0" smtClean="0"/>
              <a:t> </a:t>
            </a:r>
            <a:r>
              <a:rPr lang="en-US" dirty="0" err="1" smtClean="0"/>
              <a:t>isteği</a:t>
            </a:r>
            <a:r>
              <a:rPr lang="en-US" dirty="0" smtClean="0"/>
              <a:t> </a:t>
            </a:r>
            <a:r>
              <a:rPr lang="en-US" dirty="0" err="1" smtClean="0"/>
              <a:t>olduğunu</a:t>
            </a:r>
            <a:r>
              <a:rPr lang="en-US" dirty="0" smtClean="0"/>
              <a:t> </a:t>
            </a:r>
            <a:r>
              <a:rPr lang="en-US" dirty="0" err="1" smtClean="0"/>
              <a:t>söylüyorsunuz</a:t>
            </a:r>
            <a:r>
              <a:rPr lang="en-US" dirty="0" smtClean="0"/>
              <a:t>, </a:t>
            </a:r>
            <a:r>
              <a:rPr lang="en-US" dirty="0" err="1" smtClean="0"/>
              <a:t>doğru</a:t>
            </a:r>
            <a:r>
              <a:rPr lang="en-US" dirty="0" smtClean="0"/>
              <a:t> mu?)</a:t>
            </a:r>
          </a:p>
          <a:p>
            <a:pPr lvl="1"/>
            <a:r>
              <a:rPr lang="en-US" dirty="0" smtClean="0"/>
              <a:t>Present choices for clarification (P: </a:t>
            </a:r>
            <a:r>
              <a:rPr lang="en-US" dirty="0" err="1" smtClean="0"/>
              <a:t>Sınıfta</a:t>
            </a:r>
            <a:r>
              <a:rPr lang="en-US" dirty="0" smtClean="0"/>
              <a:t> </a:t>
            </a:r>
            <a:r>
              <a:rPr lang="en-US" dirty="0" err="1" smtClean="0"/>
              <a:t>yapamayınca</a:t>
            </a:r>
            <a:r>
              <a:rPr lang="en-US" dirty="0" smtClean="0"/>
              <a:t> </a:t>
            </a:r>
            <a:r>
              <a:rPr lang="en-US" dirty="0" err="1" smtClean="0"/>
              <a:t>çok</a:t>
            </a:r>
            <a:r>
              <a:rPr lang="en-US" dirty="0" smtClean="0"/>
              <a:t> </a:t>
            </a:r>
            <a:r>
              <a:rPr lang="en-US" dirty="0" err="1" smtClean="0"/>
              <a:t>üzüldüm</a:t>
            </a:r>
            <a:r>
              <a:rPr lang="en-US" dirty="0" smtClean="0"/>
              <a:t>. T: </a:t>
            </a:r>
            <a:r>
              <a:rPr lang="en-US" dirty="0" err="1" smtClean="0"/>
              <a:t>Sizi</a:t>
            </a:r>
            <a:r>
              <a:rPr lang="en-US" dirty="0" smtClean="0"/>
              <a:t> </a:t>
            </a:r>
            <a:r>
              <a:rPr lang="en-US" dirty="0" err="1" smtClean="0"/>
              <a:t>üzen</a:t>
            </a:r>
            <a:r>
              <a:rPr lang="en-US" dirty="0" smtClean="0"/>
              <a:t> </a:t>
            </a:r>
            <a:r>
              <a:rPr lang="en-US" dirty="0" err="1" smtClean="0"/>
              <a:t>yapamamak</a:t>
            </a:r>
            <a:r>
              <a:rPr lang="en-US" dirty="0" smtClean="0"/>
              <a:t> </a:t>
            </a:r>
            <a:r>
              <a:rPr lang="en-US" dirty="0" err="1" smtClean="0"/>
              <a:t>mı</a:t>
            </a:r>
            <a:r>
              <a:rPr lang="en-US" dirty="0" smtClean="0"/>
              <a:t>? </a:t>
            </a:r>
            <a:r>
              <a:rPr lang="en-US" dirty="0" err="1" smtClean="0"/>
              <a:t>Yoksa</a:t>
            </a:r>
            <a:r>
              <a:rPr lang="en-US" dirty="0" smtClean="0"/>
              <a:t> </a:t>
            </a:r>
            <a:r>
              <a:rPr lang="en-US" dirty="0" err="1" smtClean="0"/>
              <a:t>bunun</a:t>
            </a:r>
            <a:r>
              <a:rPr lang="en-US" dirty="0" smtClean="0"/>
              <a:t> </a:t>
            </a:r>
            <a:r>
              <a:rPr lang="en-US" dirty="0" err="1" smtClean="0"/>
              <a:t>sınıfta</a:t>
            </a:r>
            <a:r>
              <a:rPr lang="en-US" dirty="0" smtClean="0"/>
              <a:t> </a:t>
            </a:r>
            <a:r>
              <a:rPr lang="en-US" dirty="0" err="1" smtClean="0"/>
              <a:t>olması</a:t>
            </a:r>
            <a:r>
              <a:rPr lang="en-US" dirty="0" smtClean="0"/>
              <a:t> </a:t>
            </a:r>
            <a:r>
              <a:rPr lang="en-US" dirty="0" err="1" smtClean="0"/>
              <a:t>mı</a:t>
            </a:r>
            <a:r>
              <a:rPr lang="en-US" dirty="0" smtClean="0"/>
              <a:t>?)</a:t>
            </a:r>
          </a:p>
          <a:p>
            <a:pPr lvl="1"/>
            <a:r>
              <a:rPr lang="en-US" dirty="0" smtClean="0"/>
              <a:t>Sometimes you do not understand at all. ASK! (Tam </a:t>
            </a:r>
            <a:r>
              <a:rPr lang="en-US" dirty="0" err="1" smtClean="0"/>
              <a:t>anlayamadım</a:t>
            </a:r>
            <a:r>
              <a:rPr lang="en-US" dirty="0" smtClean="0"/>
              <a:t>. </a:t>
            </a:r>
            <a:r>
              <a:rPr lang="en-US" dirty="0" err="1" smtClean="0"/>
              <a:t>Tekrar</a:t>
            </a:r>
            <a:r>
              <a:rPr lang="en-US" dirty="0" smtClean="0"/>
              <a:t> </a:t>
            </a:r>
            <a:r>
              <a:rPr lang="en-US" dirty="0" err="1" smtClean="0"/>
              <a:t>eder</a:t>
            </a:r>
            <a:r>
              <a:rPr lang="en-US" dirty="0" smtClean="0"/>
              <a:t> </a:t>
            </a:r>
            <a:r>
              <a:rPr lang="en-US" dirty="0" err="1" smtClean="0"/>
              <a:t>misin</a:t>
            </a:r>
            <a:r>
              <a:rPr lang="en-US" dirty="0" smtClean="0"/>
              <a:t>?)</a:t>
            </a:r>
          </a:p>
        </p:txBody>
      </p:sp>
    </p:spTree>
    <p:extLst>
      <p:ext uri="{BB962C8B-B14F-4D97-AF65-F5344CB8AC3E}">
        <p14:creationId xmlns:p14="http://schemas.microsoft.com/office/powerpoint/2010/main" val="17090331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Sometimes we do not understand the patient, that’s OK, you can ask</a:t>
            </a:r>
          </a:p>
          <a:p>
            <a:endParaRPr lang="en-US" dirty="0"/>
          </a:p>
          <a:p>
            <a:r>
              <a:rPr lang="en-US" dirty="0" smtClean="0"/>
              <a:t>Sometimes the patient is confused, does not know how to explain </a:t>
            </a:r>
            <a:r>
              <a:rPr lang="en-US" dirty="0" smtClean="0">
                <a:sym typeface="Wingdings"/>
              </a:rPr>
              <a:t> help the patient for clarification</a:t>
            </a:r>
          </a:p>
          <a:p>
            <a:endParaRPr lang="en-US" dirty="0">
              <a:sym typeface="Wingdings"/>
            </a:endParaRPr>
          </a:p>
          <a:p>
            <a:r>
              <a:rPr lang="en-US" dirty="0" smtClean="0">
                <a:sym typeface="Wingdings"/>
              </a:rPr>
              <a:t>Sometimes you, both, do not understand. Try to explain what the patient said, get the feedback, ask for </a:t>
            </a:r>
            <a:r>
              <a:rPr lang="en-US" dirty="0" err="1" smtClean="0">
                <a:sym typeface="Wingdings"/>
              </a:rPr>
              <a:t>reexplanation</a:t>
            </a:r>
            <a:endParaRPr lang="en-US" dirty="0"/>
          </a:p>
        </p:txBody>
      </p:sp>
    </p:spTree>
    <p:extLst>
      <p:ext uri="{BB962C8B-B14F-4D97-AF65-F5344CB8AC3E}">
        <p14:creationId xmlns:p14="http://schemas.microsoft.com/office/powerpoint/2010/main" val="807268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ACCEPT that sometimes while you are talking about something totally different, a thing a patient said may confuse your mind</a:t>
            </a:r>
          </a:p>
          <a:p>
            <a:endParaRPr lang="en-US" dirty="0"/>
          </a:p>
          <a:p>
            <a:r>
              <a:rPr lang="en-US" dirty="0" smtClean="0"/>
              <a:t>ASK FOR EXAMPLE Sometimes patients do distortion (“</a:t>
            </a:r>
            <a:r>
              <a:rPr lang="en-US" dirty="0" err="1" smtClean="0"/>
              <a:t>Zaten</a:t>
            </a:r>
            <a:r>
              <a:rPr lang="en-US" dirty="0" smtClean="0"/>
              <a:t> </a:t>
            </a:r>
            <a:r>
              <a:rPr lang="en-US" dirty="0" err="1" smtClean="0"/>
              <a:t>beni</a:t>
            </a:r>
            <a:r>
              <a:rPr lang="en-US" dirty="0" smtClean="0"/>
              <a:t> </a:t>
            </a:r>
            <a:r>
              <a:rPr lang="en-US" dirty="0" err="1" smtClean="0"/>
              <a:t>hiçbir</a:t>
            </a:r>
            <a:r>
              <a:rPr lang="en-US" dirty="0" smtClean="0"/>
              <a:t> </a:t>
            </a:r>
            <a:r>
              <a:rPr lang="en-US" dirty="0" err="1" smtClean="0"/>
              <a:t>arkadaşım</a:t>
            </a:r>
            <a:r>
              <a:rPr lang="en-US" dirty="0" smtClean="0"/>
              <a:t> </a:t>
            </a:r>
            <a:r>
              <a:rPr lang="en-US" dirty="0" err="1" smtClean="0"/>
              <a:t>istemiyor</a:t>
            </a:r>
            <a:r>
              <a:rPr lang="en-US" dirty="0" smtClean="0"/>
              <a:t>.”, “</a:t>
            </a:r>
            <a:r>
              <a:rPr lang="en-US" dirty="0" err="1" smtClean="0"/>
              <a:t>Zaten</a:t>
            </a:r>
            <a:r>
              <a:rPr lang="en-US" dirty="0" smtClean="0"/>
              <a:t> </a:t>
            </a:r>
            <a:r>
              <a:rPr lang="en-US" dirty="0" err="1" smtClean="0"/>
              <a:t>hiçbir</a:t>
            </a:r>
            <a:r>
              <a:rPr lang="en-US" dirty="0" smtClean="0"/>
              <a:t> </a:t>
            </a:r>
            <a:r>
              <a:rPr lang="en-US" dirty="0" err="1" smtClean="0"/>
              <a:t>şeyde</a:t>
            </a:r>
            <a:r>
              <a:rPr lang="en-US" dirty="0" smtClean="0"/>
              <a:t> </a:t>
            </a:r>
            <a:r>
              <a:rPr lang="en-US" dirty="0" err="1" smtClean="0"/>
              <a:t>başarılı</a:t>
            </a:r>
            <a:r>
              <a:rPr lang="en-US" dirty="0" smtClean="0"/>
              <a:t> </a:t>
            </a:r>
            <a:r>
              <a:rPr lang="en-US" dirty="0" err="1" smtClean="0"/>
              <a:t>olamayacağım</a:t>
            </a:r>
            <a:r>
              <a:rPr lang="en-US" dirty="0" smtClean="0"/>
              <a:t>.”). In order to prevent this, try to collect the thoughts and ask for concrete examples </a:t>
            </a:r>
          </a:p>
          <a:p>
            <a:endParaRPr lang="en-US" dirty="0" smtClean="0"/>
          </a:p>
          <a:p>
            <a:r>
              <a:rPr lang="en-US" dirty="0" smtClean="0"/>
              <a:t>If the topic is irrelevant to your therapy goals, try not to talk about them. Use silence or talk about the previous important topic or go back to the previous session</a:t>
            </a:r>
          </a:p>
          <a:p>
            <a:endParaRPr lang="en-US" dirty="0" smtClean="0"/>
          </a:p>
          <a:p>
            <a:r>
              <a:rPr lang="en-US" dirty="0" smtClean="0"/>
              <a:t>If the issue seems important however the patient is not able to explain, let the patient try to explain then you can use clarification</a:t>
            </a:r>
            <a:endParaRPr lang="en-US" dirty="0"/>
          </a:p>
        </p:txBody>
      </p:sp>
    </p:spTree>
    <p:extLst>
      <p:ext uri="{BB962C8B-B14F-4D97-AF65-F5344CB8AC3E}">
        <p14:creationId xmlns:p14="http://schemas.microsoft.com/office/powerpoint/2010/main" val="2282640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Reflection of Feeling (Non – directive) </a:t>
            </a:r>
            <a:r>
              <a:rPr lang="en-US" dirty="0" smtClean="0"/>
              <a:t>By doing this, you show that you are sensitive and empathetic to your patient. Your patient’s emotion dictionary develops. You encourage emotion reflection.</a:t>
            </a:r>
          </a:p>
          <a:p>
            <a:endParaRPr lang="en-US" b="1" dirty="0"/>
          </a:p>
          <a:p>
            <a:r>
              <a:rPr lang="en-US" dirty="0" smtClean="0"/>
              <a:t>Even if you have a guess/interpretation, you only reflect what you have heard, not your theory</a:t>
            </a:r>
          </a:p>
          <a:p>
            <a:endParaRPr lang="en-US" dirty="0"/>
          </a:p>
          <a:p>
            <a:r>
              <a:rPr lang="en-US" dirty="0" smtClean="0"/>
              <a:t>Emotions are very subjective so when you use reflection your patient may get angry. Try to use as ambiguous words as possible (</a:t>
            </a:r>
            <a:r>
              <a:rPr lang="en-US" dirty="0" err="1" smtClean="0"/>
              <a:t>Sıkıntılı</a:t>
            </a:r>
            <a:r>
              <a:rPr lang="en-US" dirty="0" smtClean="0"/>
              <a:t>, </a:t>
            </a:r>
            <a:r>
              <a:rPr lang="en-US" dirty="0" err="1" smtClean="0"/>
              <a:t>zor</a:t>
            </a:r>
            <a:r>
              <a:rPr lang="en-US" dirty="0" smtClean="0"/>
              <a:t> </a:t>
            </a:r>
            <a:r>
              <a:rPr lang="en-US" dirty="0" err="1" smtClean="0"/>
              <a:t>gözüküyor</a:t>
            </a:r>
            <a:r>
              <a:rPr lang="en-US" dirty="0" smtClean="0"/>
              <a:t>, </a:t>
            </a:r>
            <a:r>
              <a:rPr lang="en-US" dirty="0" err="1" smtClean="0"/>
              <a:t>iyi</a:t>
            </a:r>
            <a:r>
              <a:rPr lang="en-US" dirty="0" smtClean="0"/>
              <a:t> </a:t>
            </a:r>
            <a:r>
              <a:rPr lang="en-US" dirty="0" err="1" smtClean="0"/>
              <a:t>hissetmemişsiniz</a:t>
            </a:r>
            <a:r>
              <a:rPr lang="en-US" dirty="0" smtClean="0"/>
              <a:t> </a:t>
            </a:r>
            <a:r>
              <a:rPr lang="en-US" dirty="0" err="1" smtClean="0"/>
              <a:t>gibi</a:t>
            </a:r>
            <a:r>
              <a:rPr lang="en-US" dirty="0" smtClean="0"/>
              <a:t> </a:t>
            </a:r>
            <a:r>
              <a:rPr lang="en-US" dirty="0" err="1" smtClean="0"/>
              <a:t>duruyor</a:t>
            </a:r>
            <a:r>
              <a:rPr lang="en-US" dirty="0" smtClean="0"/>
              <a:t>, </a:t>
            </a:r>
            <a:r>
              <a:rPr lang="en-US" dirty="0" err="1" smtClean="0"/>
              <a:t>memnun</a:t>
            </a:r>
            <a:r>
              <a:rPr lang="en-US" dirty="0" smtClean="0"/>
              <a:t> </a:t>
            </a:r>
            <a:r>
              <a:rPr lang="en-US" dirty="0" err="1" smtClean="0"/>
              <a:t>gözüküyorsunuz</a:t>
            </a:r>
            <a:r>
              <a:rPr lang="en-US" dirty="0" smtClean="0"/>
              <a:t>, vb.)</a:t>
            </a:r>
            <a:endParaRPr lang="en-US" dirty="0"/>
          </a:p>
        </p:txBody>
      </p:sp>
    </p:spTree>
    <p:extLst>
      <p:ext uri="{BB962C8B-B14F-4D97-AF65-F5344CB8AC3E}">
        <p14:creationId xmlns:p14="http://schemas.microsoft.com/office/powerpoint/2010/main" val="4920684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Summarization </a:t>
            </a:r>
            <a:r>
              <a:rPr lang="en-US" dirty="0" smtClean="0"/>
              <a:t>At the end of your session OR at the end of a topic, make a summary</a:t>
            </a:r>
          </a:p>
          <a:p>
            <a:r>
              <a:rPr lang="en-US" dirty="0" smtClean="0"/>
              <a:t>It gives the chance to go through the important and main/key points and the client give a meaning to his/her messages or clarify them</a:t>
            </a:r>
          </a:p>
          <a:p>
            <a:r>
              <a:rPr lang="en-US" dirty="0" smtClean="0"/>
              <a:t>Although it seems so easy, you should wrap up and not miss the main points, at the same time not waste time talking about unimportant things</a:t>
            </a:r>
          </a:p>
          <a:p>
            <a:r>
              <a:rPr lang="en-US" dirty="0" smtClean="0"/>
              <a:t>Do not trap yourself by putting barriers</a:t>
            </a:r>
          </a:p>
          <a:p>
            <a:r>
              <a:rPr lang="en-US" dirty="0" smtClean="0"/>
              <a:t>Try to progress this phase by talking to your patient, get approval</a:t>
            </a:r>
          </a:p>
          <a:p>
            <a:r>
              <a:rPr lang="en-US" dirty="0" smtClean="0"/>
              <a:t>This gives the responsibility to your patient to remember the important points, you do not have to memorize and gives the message that “We are on this together, it is not ONLY my job to success – it’s ours.”</a:t>
            </a:r>
            <a:endParaRPr lang="en-US" dirty="0"/>
          </a:p>
        </p:txBody>
      </p:sp>
    </p:spTree>
    <p:extLst>
      <p:ext uri="{BB962C8B-B14F-4D97-AF65-F5344CB8AC3E}">
        <p14:creationId xmlns:p14="http://schemas.microsoft.com/office/powerpoint/2010/main" val="18111172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3855474" cy="4525963"/>
          </a:xfrm>
        </p:spPr>
        <p:txBody>
          <a:bodyPr>
            <a:normAutofit fontScale="85000" lnSpcReduction="20000"/>
          </a:bodyPr>
          <a:lstStyle/>
          <a:p>
            <a:r>
              <a:rPr lang="en-US" dirty="0" smtClean="0"/>
              <a:t>One of the most popular reasons of dropping out of the therapy is because the interviewer does not have good techniques or cannot use them properly</a:t>
            </a:r>
          </a:p>
          <a:p>
            <a:endParaRPr lang="en-US" dirty="0" smtClean="0"/>
          </a:p>
          <a:p>
            <a:r>
              <a:rPr lang="en-US" dirty="0" smtClean="0"/>
              <a:t>Regardless of theoretical background, tone of voice and good listening is the basic.</a:t>
            </a:r>
          </a:p>
          <a:p>
            <a:endParaRPr lang="en-US" dirty="0" smtClean="0"/>
          </a:p>
          <a:p>
            <a:r>
              <a:rPr lang="en-US" dirty="0" smtClean="0"/>
              <a:t>Verbal and non – verbal cues should not be contradictory. If it does, then what??</a:t>
            </a:r>
          </a:p>
          <a:p>
            <a:endParaRPr lang="en-US" dirty="0"/>
          </a:p>
        </p:txBody>
      </p:sp>
      <p:graphicFrame>
        <p:nvGraphicFramePr>
          <p:cNvPr id="4" name="Chart 3"/>
          <p:cNvGraphicFramePr/>
          <p:nvPr>
            <p:extLst>
              <p:ext uri="{D42A27DB-BD31-4B8C-83A1-F6EECF244321}">
                <p14:modId xmlns:p14="http://schemas.microsoft.com/office/powerpoint/2010/main" val="985797043"/>
              </p:ext>
            </p:extLst>
          </p:nvPr>
        </p:nvGraphicFramePr>
        <p:xfrm>
          <a:off x="4663689" y="2552690"/>
          <a:ext cx="4262395" cy="30053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353117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b="1" i="1" dirty="0" smtClean="0"/>
              <a:t>Guidelines for Summarizing</a:t>
            </a:r>
          </a:p>
          <a:p>
            <a:pPr lvl="1"/>
            <a:endParaRPr lang="en-US" b="1" i="1" dirty="0"/>
          </a:p>
          <a:p>
            <a:pPr marL="800100" lvl="1" indent="-342900">
              <a:buAutoNum type="arabicPeriod"/>
            </a:pPr>
            <a:r>
              <a:rPr lang="en-US" dirty="0" smtClean="0"/>
              <a:t>Informal “</a:t>
            </a:r>
            <a:r>
              <a:rPr lang="en-US" dirty="0" err="1" smtClean="0"/>
              <a:t>Kaygılıyım</a:t>
            </a:r>
            <a:r>
              <a:rPr lang="en-US" dirty="0" smtClean="0"/>
              <a:t> </a:t>
            </a:r>
            <a:r>
              <a:rPr lang="en-US" dirty="0" err="1" smtClean="0"/>
              <a:t>mı</a:t>
            </a:r>
            <a:r>
              <a:rPr lang="en-US" dirty="0" smtClean="0"/>
              <a:t> </a:t>
            </a:r>
            <a:r>
              <a:rPr lang="en-US" dirty="0" err="1" smtClean="0"/>
              <a:t>demek</a:t>
            </a:r>
            <a:r>
              <a:rPr lang="en-US" dirty="0" smtClean="0"/>
              <a:t> </a:t>
            </a:r>
            <a:r>
              <a:rPr lang="en-US" dirty="0" err="1" smtClean="0"/>
              <a:t>istediniz</a:t>
            </a:r>
            <a:r>
              <a:rPr lang="en-US" dirty="0" smtClean="0"/>
              <a:t>, </a:t>
            </a:r>
            <a:r>
              <a:rPr lang="en-US" dirty="0" err="1" smtClean="0"/>
              <a:t>emin</a:t>
            </a:r>
            <a:r>
              <a:rPr lang="en-US" dirty="0" smtClean="0"/>
              <a:t> </a:t>
            </a:r>
            <a:r>
              <a:rPr lang="en-US" dirty="0" err="1" smtClean="0"/>
              <a:t>olalım</a:t>
            </a:r>
            <a:r>
              <a:rPr lang="en-US" dirty="0" smtClean="0"/>
              <a:t> ne </a:t>
            </a:r>
            <a:r>
              <a:rPr lang="en-US" dirty="0" err="1" smtClean="0"/>
              <a:t>demeye</a:t>
            </a:r>
            <a:r>
              <a:rPr lang="en-US" dirty="0" smtClean="0"/>
              <a:t> </a:t>
            </a:r>
            <a:r>
              <a:rPr lang="en-US" dirty="0" err="1" smtClean="0"/>
              <a:t>çalıştığınızdan</a:t>
            </a:r>
            <a:r>
              <a:rPr lang="en-US" dirty="0" smtClean="0"/>
              <a:t>.” Try to avoid using sharp sentences</a:t>
            </a:r>
          </a:p>
          <a:p>
            <a:pPr marL="800100" lvl="1" indent="-342900">
              <a:buAutoNum type="arabicPeriod"/>
            </a:pPr>
            <a:endParaRPr lang="en-US" dirty="0"/>
          </a:p>
          <a:p>
            <a:pPr marL="800100" lvl="1" indent="-342900">
              <a:buAutoNum type="arabicPeriod"/>
            </a:pPr>
            <a:r>
              <a:rPr lang="en-US" dirty="0" smtClean="0"/>
              <a:t>Collaborative After your summary sentence(s), pause and make eye contact. Your patient may wait or approve or correct the misunderstanding. </a:t>
            </a:r>
            <a:r>
              <a:rPr lang="en-US" dirty="0" err="1" smtClean="0"/>
              <a:t>Resummarize</a:t>
            </a:r>
            <a:r>
              <a:rPr lang="en-US" dirty="0" smtClean="0"/>
              <a:t> and ask for approval again. Ask for the important points according to him/her</a:t>
            </a:r>
          </a:p>
          <a:p>
            <a:pPr marL="800100" lvl="1" indent="-342900">
              <a:buAutoNum type="arabicPeriod"/>
            </a:pPr>
            <a:endParaRPr lang="en-US" dirty="0"/>
          </a:p>
          <a:p>
            <a:pPr marL="800100" lvl="1" indent="-342900">
              <a:buAutoNum type="arabicPeriod"/>
            </a:pPr>
            <a:r>
              <a:rPr lang="en-US" dirty="0" smtClean="0"/>
              <a:t>Supportive While you are asking for a summary, say something supportive “</a:t>
            </a:r>
            <a:r>
              <a:rPr lang="en-US" dirty="0" err="1" smtClean="0"/>
              <a:t>Çok</a:t>
            </a:r>
            <a:r>
              <a:rPr lang="en-US" dirty="0" smtClean="0"/>
              <a:t> </a:t>
            </a:r>
            <a:r>
              <a:rPr lang="en-US" dirty="0" err="1" smtClean="0"/>
              <a:t>önemli</a:t>
            </a:r>
            <a:r>
              <a:rPr lang="en-US" dirty="0" smtClean="0"/>
              <a:t> </a:t>
            </a:r>
            <a:r>
              <a:rPr lang="en-US" dirty="0" err="1" smtClean="0"/>
              <a:t>şeyler</a:t>
            </a:r>
            <a:r>
              <a:rPr lang="en-US" dirty="0" smtClean="0"/>
              <a:t> </a:t>
            </a:r>
            <a:r>
              <a:rPr lang="en-US" dirty="0" err="1" smtClean="0"/>
              <a:t>söylediniz</a:t>
            </a:r>
            <a:r>
              <a:rPr lang="en-US" dirty="0" smtClean="0"/>
              <a:t>.”, “</a:t>
            </a:r>
            <a:r>
              <a:rPr lang="en-US" dirty="0" err="1" smtClean="0"/>
              <a:t>Pek</a:t>
            </a:r>
            <a:r>
              <a:rPr lang="en-US" dirty="0" smtClean="0"/>
              <a:t> </a:t>
            </a:r>
            <a:r>
              <a:rPr lang="en-US" dirty="0" err="1" smtClean="0"/>
              <a:t>çok</a:t>
            </a:r>
            <a:r>
              <a:rPr lang="en-US" dirty="0" smtClean="0"/>
              <a:t> </a:t>
            </a:r>
            <a:r>
              <a:rPr lang="en-US" dirty="0" err="1" smtClean="0"/>
              <a:t>yoğun</a:t>
            </a:r>
            <a:r>
              <a:rPr lang="en-US" dirty="0" smtClean="0"/>
              <a:t> </a:t>
            </a:r>
            <a:r>
              <a:rPr lang="en-US" dirty="0" err="1" smtClean="0"/>
              <a:t>duygudan</a:t>
            </a:r>
            <a:r>
              <a:rPr lang="en-US" dirty="0" smtClean="0"/>
              <a:t> </a:t>
            </a:r>
            <a:r>
              <a:rPr lang="en-US" dirty="0" err="1" smtClean="0"/>
              <a:t>bahsettik</a:t>
            </a:r>
            <a:r>
              <a:rPr lang="en-US" dirty="0" smtClean="0"/>
              <a:t>.”, “</a:t>
            </a:r>
            <a:r>
              <a:rPr lang="en-US" dirty="0" err="1" smtClean="0"/>
              <a:t>Hayatınızın</a:t>
            </a:r>
            <a:r>
              <a:rPr lang="en-US" dirty="0" smtClean="0"/>
              <a:t> </a:t>
            </a:r>
            <a:r>
              <a:rPr lang="en-US" dirty="0" err="1" smtClean="0"/>
              <a:t>gidişhatını</a:t>
            </a:r>
            <a:r>
              <a:rPr lang="en-US" dirty="0" smtClean="0"/>
              <a:t> </a:t>
            </a:r>
            <a:r>
              <a:rPr lang="en-US" dirty="0" err="1" smtClean="0"/>
              <a:t>etkileyen</a:t>
            </a:r>
            <a:r>
              <a:rPr lang="en-US" dirty="0" smtClean="0"/>
              <a:t> </a:t>
            </a:r>
            <a:r>
              <a:rPr lang="en-US" dirty="0" err="1" smtClean="0"/>
              <a:t>olaylardan</a:t>
            </a:r>
            <a:r>
              <a:rPr lang="en-US" dirty="0" smtClean="0"/>
              <a:t> </a:t>
            </a:r>
            <a:r>
              <a:rPr lang="en-US" dirty="0" err="1" smtClean="0"/>
              <a:t>bahsettik</a:t>
            </a:r>
            <a:r>
              <a:rPr lang="en-US" dirty="0" smtClean="0"/>
              <a:t>.”</a:t>
            </a:r>
          </a:p>
          <a:p>
            <a:pPr marL="457200" lvl="1" indent="0">
              <a:buNone/>
            </a:pPr>
            <a:r>
              <a:rPr lang="en-US" dirty="0"/>
              <a:t>	</a:t>
            </a:r>
            <a:r>
              <a:rPr lang="en-US" dirty="0" smtClean="0"/>
              <a:t>Summarization may change due to theoretical </a:t>
            </a:r>
            <a:r>
              <a:rPr lang="en-US" dirty="0" err="1" smtClean="0"/>
              <a:t>backgroung</a:t>
            </a:r>
            <a:r>
              <a:rPr lang="en-US" dirty="0" smtClean="0"/>
              <a:t> – psychoanalytic: childhood traumas, </a:t>
            </a:r>
            <a:r>
              <a:rPr lang="en-US" dirty="0" err="1" smtClean="0"/>
              <a:t>cbt</a:t>
            </a:r>
            <a:r>
              <a:rPr lang="en-US" dirty="0" smtClean="0"/>
              <a:t>: maladaptive thoughts, solution – focused: positive thoughts.</a:t>
            </a:r>
            <a:endParaRPr lang="en-US" dirty="0"/>
          </a:p>
        </p:txBody>
      </p:sp>
    </p:spTree>
    <p:extLst>
      <p:ext uri="{BB962C8B-B14F-4D97-AF65-F5344CB8AC3E}">
        <p14:creationId xmlns:p14="http://schemas.microsoft.com/office/powerpoint/2010/main" val="33693431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Reassurance</a:t>
            </a:r>
            <a:endParaRPr lang="en-US" dirty="0"/>
          </a:p>
        </p:txBody>
      </p:sp>
      <p:sp>
        <p:nvSpPr>
          <p:cNvPr id="3" name="Content Placeholder 2"/>
          <p:cNvSpPr>
            <a:spLocks noGrp="1"/>
          </p:cNvSpPr>
          <p:nvPr>
            <p:ph idx="1"/>
          </p:nvPr>
        </p:nvSpPr>
        <p:spPr/>
        <p:txBody>
          <a:bodyPr>
            <a:normAutofit lnSpcReduction="10000"/>
          </a:bodyPr>
          <a:lstStyle/>
          <a:p>
            <a:r>
              <a:rPr lang="en-US" dirty="0" smtClean="0"/>
              <a:t>The patient will wait for assurance and support.</a:t>
            </a:r>
          </a:p>
          <a:p>
            <a:endParaRPr lang="en-US" dirty="0"/>
          </a:p>
          <a:p>
            <a:r>
              <a:rPr lang="en-US" dirty="0" smtClean="0"/>
              <a:t>“Ne </a:t>
            </a:r>
            <a:r>
              <a:rPr lang="en-US" dirty="0" err="1" smtClean="0"/>
              <a:t>kadar</a:t>
            </a:r>
            <a:r>
              <a:rPr lang="en-US" dirty="0" smtClean="0"/>
              <a:t> </a:t>
            </a:r>
            <a:r>
              <a:rPr lang="en-US" dirty="0" err="1" smtClean="0"/>
              <a:t>iyi</a:t>
            </a:r>
            <a:r>
              <a:rPr lang="en-US" dirty="0" smtClean="0"/>
              <a:t> </a:t>
            </a:r>
            <a:r>
              <a:rPr lang="en-US" dirty="0" err="1" smtClean="0"/>
              <a:t>olmuş</a:t>
            </a:r>
            <a:r>
              <a:rPr lang="en-US" dirty="0" smtClean="0"/>
              <a:t>, </a:t>
            </a:r>
            <a:r>
              <a:rPr lang="en-US" dirty="0" err="1" smtClean="0"/>
              <a:t>değil</a:t>
            </a:r>
            <a:r>
              <a:rPr lang="en-US" dirty="0" smtClean="0"/>
              <a:t> mi?”, “</a:t>
            </a:r>
            <a:r>
              <a:rPr lang="en-US" dirty="0" err="1" smtClean="0"/>
              <a:t>Haksız</a:t>
            </a:r>
            <a:r>
              <a:rPr lang="en-US" dirty="0" smtClean="0"/>
              <a:t> </a:t>
            </a:r>
            <a:r>
              <a:rPr lang="en-US" dirty="0" err="1" smtClean="0"/>
              <a:t>mıyım</a:t>
            </a:r>
            <a:r>
              <a:rPr lang="en-US" dirty="0" smtClean="0"/>
              <a:t>?”, “</a:t>
            </a:r>
            <a:r>
              <a:rPr lang="en-US" dirty="0" err="1" smtClean="0"/>
              <a:t>Siz</a:t>
            </a:r>
            <a:r>
              <a:rPr lang="en-US" dirty="0" smtClean="0"/>
              <a:t> </a:t>
            </a:r>
            <a:r>
              <a:rPr lang="en-US" dirty="0" err="1" smtClean="0"/>
              <a:t>olsanız</a:t>
            </a:r>
            <a:r>
              <a:rPr lang="en-US" dirty="0" smtClean="0"/>
              <a:t> </a:t>
            </a:r>
            <a:r>
              <a:rPr lang="en-US" dirty="0" err="1" smtClean="0"/>
              <a:t>böyle</a:t>
            </a:r>
            <a:r>
              <a:rPr lang="en-US" dirty="0" smtClean="0"/>
              <a:t> </a:t>
            </a:r>
            <a:r>
              <a:rPr lang="en-US" dirty="0" err="1" smtClean="0"/>
              <a:t>yapmaz</a:t>
            </a:r>
            <a:r>
              <a:rPr lang="en-US" dirty="0" smtClean="0"/>
              <a:t> </a:t>
            </a:r>
            <a:r>
              <a:rPr lang="en-US" dirty="0" err="1" smtClean="0"/>
              <a:t>mıydınız</a:t>
            </a:r>
            <a:r>
              <a:rPr lang="en-US" dirty="0" smtClean="0"/>
              <a:t>?”</a:t>
            </a:r>
          </a:p>
          <a:p>
            <a:endParaRPr lang="en-US" dirty="0"/>
          </a:p>
          <a:p>
            <a:r>
              <a:rPr lang="en-US" dirty="0" smtClean="0"/>
              <a:t>Answering these questions is NOT assurance and support.</a:t>
            </a:r>
          </a:p>
          <a:p>
            <a:endParaRPr lang="en-US" dirty="0"/>
          </a:p>
          <a:p>
            <a:r>
              <a:rPr lang="en-US" dirty="0" smtClean="0"/>
              <a:t>It means that you give this in the right time, place and dose. ONLY say that you believe that these circumstances will change and you will reach different solutions.</a:t>
            </a:r>
            <a:endParaRPr lang="en-US" dirty="0"/>
          </a:p>
        </p:txBody>
      </p:sp>
    </p:spTree>
    <p:extLst>
      <p:ext uri="{BB962C8B-B14F-4D97-AF65-F5344CB8AC3E}">
        <p14:creationId xmlns:p14="http://schemas.microsoft.com/office/powerpoint/2010/main" val="26564119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Directive Listening </a:t>
            </a:r>
            <a:r>
              <a:rPr lang="en-US" dirty="0" err="1" smtClean="0"/>
              <a:t>Behaviours</a:t>
            </a:r>
            <a:endParaRPr lang="en-US" dirty="0"/>
          </a:p>
        </p:txBody>
      </p:sp>
      <p:sp>
        <p:nvSpPr>
          <p:cNvPr id="3" name="Content Placeholder 2"/>
          <p:cNvSpPr>
            <a:spLocks noGrp="1"/>
          </p:cNvSpPr>
          <p:nvPr>
            <p:ph idx="1"/>
          </p:nvPr>
        </p:nvSpPr>
        <p:spPr/>
        <p:txBody>
          <a:bodyPr/>
          <a:lstStyle/>
          <a:p>
            <a:r>
              <a:rPr lang="en-US" dirty="0" smtClean="0"/>
              <a:t>The therapist controls the session</a:t>
            </a:r>
          </a:p>
          <a:p>
            <a:endParaRPr lang="en-US" dirty="0" smtClean="0"/>
          </a:p>
          <a:p>
            <a:r>
              <a:rPr lang="en-US" dirty="0" smtClean="0"/>
              <a:t>Being directive is more risky – you need to have a clinical sense, know the pathology and diagnostic criteria very well</a:t>
            </a:r>
          </a:p>
          <a:p>
            <a:endParaRPr lang="en-US" dirty="0"/>
          </a:p>
          <a:p>
            <a:r>
              <a:rPr lang="en-US" dirty="0" smtClean="0"/>
              <a:t>We can use this when the patient needs consultation or more directive </a:t>
            </a:r>
            <a:r>
              <a:rPr lang="en-US" dirty="0" err="1" smtClean="0"/>
              <a:t>behaviours</a:t>
            </a:r>
            <a:endParaRPr lang="en-US" dirty="0" smtClean="0"/>
          </a:p>
          <a:p>
            <a:endParaRPr lang="en-US" dirty="0"/>
          </a:p>
        </p:txBody>
      </p:sp>
    </p:spTree>
    <p:extLst>
      <p:ext uri="{BB962C8B-B14F-4D97-AF65-F5344CB8AC3E}">
        <p14:creationId xmlns:p14="http://schemas.microsoft.com/office/powerpoint/2010/main" val="15055601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Feeling Validation </a:t>
            </a:r>
            <a:r>
              <a:rPr lang="en-US" dirty="0" smtClean="0"/>
              <a:t>It is different than reflection of feeling.</a:t>
            </a:r>
          </a:p>
          <a:p>
            <a:r>
              <a:rPr lang="en-US" dirty="0" smtClean="0"/>
              <a:t>The therapist sees the RIGHT feeling and asks for approval. What is the point?</a:t>
            </a:r>
          </a:p>
          <a:p>
            <a:r>
              <a:rPr lang="en-US" dirty="0" smtClean="0"/>
              <a:t>The patient will agree that these feelings are a piece of normal progress</a:t>
            </a:r>
          </a:p>
          <a:p>
            <a:r>
              <a:rPr lang="en-US" dirty="0" smtClean="0"/>
              <a:t>When you give support, s/he will open up more freely and feeling more comfortable </a:t>
            </a:r>
            <a:r>
              <a:rPr lang="en-US" dirty="0" smtClean="0">
                <a:sym typeface="Wingdings"/>
              </a:rPr>
              <a:t> “My therapist understands me.”</a:t>
            </a:r>
          </a:p>
          <a:p>
            <a:r>
              <a:rPr lang="en-US" dirty="0" smtClean="0">
                <a:sym typeface="Wingdings"/>
              </a:rPr>
              <a:t>We especially use these when someone feels guilty about own feelings  we try to change this</a:t>
            </a:r>
            <a:r>
              <a:rPr lang="en-US" b="1" dirty="0" smtClean="0"/>
              <a:t> </a:t>
            </a:r>
            <a:endParaRPr lang="en-US" b="1" dirty="0"/>
          </a:p>
        </p:txBody>
      </p:sp>
    </p:spTree>
    <p:extLst>
      <p:ext uri="{BB962C8B-B14F-4D97-AF65-F5344CB8AC3E}">
        <p14:creationId xmlns:p14="http://schemas.microsoft.com/office/powerpoint/2010/main" val="6362025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should not use this technique very frequently because this may lead your patient to ask for approval and assurance all the time.</a:t>
            </a:r>
          </a:p>
          <a:p>
            <a:r>
              <a:rPr lang="en-US" dirty="0" smtClean="0"/>
              <a:t>What we are trying to say is “Your emotions are fair enough under these circumstances and you have a right to feel in this way. Some emotions SHOULD be experienced.”</a:t>
            </a:r>
          </a:p>
          <a:p>
            <a:r>
              <a:rPr lang="en-US" dirty="0" smtClean="0"/>
              <a:t>You can </a:t>
            </a:r>
            <a:r>
              <a:rPr lang="en-US" i="1" dirty="0" smtClean="0"/>
              <a:t>open up</a:t>
            </a:r>
            <a:r>
              <a:rPr lang="en-US" dirty="0" smtClean="0"/>
              <a:t> yourself to your patient if you have a therapeutic relationship. </a:t>
            </a:r>
          </a:p>
          <a:p>
            <a:r>
              <a:rPr lang="en-US" dirty="0" smtClean="0"/>
              <a:t>You can give the message that these feelings are </a:t>
            </a:r>
            <a:r>
              <a:rPr lang="en-US" i="1" dirty="0" smtClean="0"/>
              <a:t>universal</a:t>
            </a:r>
            <a:r>
              <a:rPr lang="en-US" dirty="0" smtClean="0"/>
              <a:t>.</a:t>
            </a:r>
            <a:endParaRPr lang="en-US" dirty="0"/>
          </a:p>
        </p:txBody>
      </p:sp>
    </p:spTree>
    <p:extLst>
      <p:ext uri="{BB962C8B-B14F-4D97-AF65-F5344CB8AC3E}">
        <p14:creationId xmlns:p14="http://schemas.microsoft.com/office/powerpoint/2010/main" val="37221495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can be the effects or risks?</a:t>
            </a:r>
          </a:p>
          <a:p>
            <a:endParaRPr lang="en-US" dirty="0" smtClean="0"/>
          </a:p>
          <a:p>
            <a:pPr lvl="1"/>
            <a:r>
              <a:rPr lang="en-US" dirty="0" smtClean="0"/>
              <a:t>Enhance rapport</a:t>
            </a:r>
          </a:p>
          <a:p>
            <a:pPr lvl="1"/>
            <a:endParaRPr lang="en-US" dirty="0" smtClean="0"/>
          </a:p>
          <a:p>
            <a:pPr lvl="1"/>
            <a:r>
              <a:rPr lang="en-US" dirty="0" smtClean="0"/>
              <a:t>Increased or decreased client exploration of the problem or feeling</a:t>
            </a:r>
          </a:p>
          <a:p>
            <a:pPr lvl="1"/>
            <a:endParaRPr lang="en-US" dirty="0" smtClean="0"/>
          </a:p>
          <a:p>
            <a:pPr lvl="1"/>
            <a:r>
              <a:rPr lang="en-US" dirty="0" smtClean="0"/>
              <a:t>Temporarily, reduction of anxiety</a:t>
            </a:r>
          </a:p>
          <a:p>
            <a:pPr lvl="1"/>
            <a:endParaRPr lang="en-US" dirty="0" smtClean="0"/>
          </a:p>
          <a:p>
            <a:pPr lvl="1"/>
            <a:r>
              <a:rPr lang="en-US" dirty="0" smtClean="0"/>
              <a:t>Temporarily, enhanced client self – esteem or feelings of normality</a:t>
            </a:r>
          </a:p>
          <a:p>
            <a:pPr lvl="1"/>
            <a:endParaRPr lang="en-US" dirty="0" smtClean="0"/>
          </a:p>
          <a:p>
            <a:pPr lvl="1"/>
            <a:r>
              <a:rPr lang="en-US" dirty="0" smtClean="0"/>
              <a:t>Increased likelihood of client – therapist dependency</a:t>
            </a:r>
            <a:endParaRPr lang="en-US" dirty="0"/>
          </a:p>
        </p:txBody>
      </p:sp>
    </p:spTree>
    <p:extLst>
      <p:ext uri="{BB962C8B-B14F-4D97-AF65-F5344CB8AC3E}">
        <p14:creationId xmlns:p14="http://schemas.microsoft.com/office/powerpoint/2010/main" val="38788977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Interpretive Reflection of Feeling </a:t>
            </a:r>
            <a:r>
              <a:rPr lang="en-US" dirty="0" smtClean="0"/>
              <a:t>Reflecting the patient’s feelings by interpreting, telling the unexplained</a:t>
            </a:r>
          </a:p>
          <a:p>
            <a:r>
              <a:rPr lang="en-US" dirty="0" smtClean="0"/>
              <a:t>This gives the chance to develop insight (since the patient has a partial insight) </a:t>
            </a:r>
            <a:r>
              <a:rPr lang="en-US" dirty="0" smtClean="0">
                <a:sym typeface="Wingdings"/>
              </a:rPr>
              <a:t> for instance, anger is a secondary feeling of disappointment, resentment, feelings of obstruction, etc.</a:t>
            </a:r>
          </a:p>
          <a:p>
            <a:r>
              <a:rPr lang="en-US" dirty="0" smtClean="0">
                <a:sym typeface="Wingdings"/>
              </a:rPr>
              <a:t>What can be the risks?</a:t>
            </a:r>
          </a:p>
          <a:p>
            <a:r>
              <a:rPr lang="en-US" dirty="0" smtClean="0">
                <a:sym typeface="Wingdings"/>
              </a:rPr>
              <a:t>You are telling the unknown by the patient, deeper, buried feelings. If you do it on a wrong time, it will damage your therapeutic alliance </a:t>
            </a:r>
            <a:endParaRPr lang="en-US" dirty="0"/>
          </a:p>
        </p:txBody>
      </p:sp>
    </p:spTree>
    <p:extLst>
      <p:ext uri="{BB962C8B-B14F-4D97-AF65-F5344CB8AC3E}">
        <p14:creationId xmlns:p14="http://schemas.microsoft.com/office/powerpoint/2010/main" val="22181832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But, if it is done on time, it will strengthen your relationship</a:t>
            </a:r>
          </a:p>
          <a:p>
            <a:endParaRPr lang="en-US" dirty="0" smtClean="0"/>
          </a:p>
          <a:p>
            <a:r>
              <a:rPr lang="en-US" dirty="0" smtClean="0"/>
              <a:t>It is directive because we, as therapists, give the idea/direction by considering the sentences, body language, tone of voice, etc.</a:t>
            </a:r>
          </a:p>
          <a:p>
            <a:endParaRPr lang="en-US" dirty="0" smtClean="0"/>
          </a:p>
          <a:p>
            <a:r>
              <a:rPr lang="en-US" dirty="0" smtClean="0"/>
              <a:t>In order to develop your relationship, do it on time, by using FIRST feeling validation THEN interpretive reflection of feeling</a:t>
            </a:r>
          </a:p>
          <a:p>
            <a:endParaRPr lang="en-US" dirty="0" smtClean="0"/>
          </a:p>
          <a:p>
            <a:r>
              <a:rPr lang="en-US" dirty="0" smtClean="0"/>
              <a:t>Always avoid sharp words and sentences</a:t>
            </a:r>
            <a:endParaRPr lang="en-US" dirty="0"/>
          </a:p>
        </p:txBody>
      </p:sp>
    </p:spTree>
    <p:extLst>
      <p:ext uri="{BB962C8B-B14F-4D97-AF65-F5344CB8AC3E}">
        <p14:creationId xmlns:p14="http://schemas.microsoft.com/office/powerpoint/2010/main" val="17040324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b="1" dirty="0" smtClean="0"/>
          </a:p>
          <a:p>
            <a:r>
              <a:rPr lang="en-US" b="1" dirty="0" smtClean="0"/>
              <a:t>Interpretation </a:t>
            </a:r>
            <a:r>
              <a:rPr lang="en-US" dirty="0" smtClean="0"/>
              <a:t>Our goal is to make our patient to have an insight</a:t>
            </a:r>
          </a:p>
          <a:p>
            <a:endParaRPr lang="en-US" b="1" dirty="0"/>
          </a:p>
          <a:p>
            <a:r>
              <a:rPr lang="en-US" dirty="0" smtClean="0"/>
              <a:t>It is an unconscious process </a:t>
            </a:r>
            <a:r>
              <a:rPr lang="en-US" dirty="0" smtClean="0">
                <a:sym typeface="Wingdings"/>
              </a:rPr>
              <a:t> we make it conscious</a:t>
            </a:r>
          </a:p>
          <a:p>
            <a:endParaRPr lang="en-US" dirty="0">
              <a:sym typeface="Wingdings"/>
            </a:endParaRPr>
          </a:p>
          <a:p>
            <a:r>
              <a:rPr lang="en-US" dirty="0" smtClean="0">
                <a:sym typeface="Wingdings"/>
              </a:rPr>
              <a:t>What we are trying to say is “</a:t>
            </a:r>
            <a:r>
              <a:rPr lang="en-US" dirty="0" err="1" smtClean="0">
                <a:sym typeface="Wingdings"/>
              </a:rPr>
              <a:t>Görünen</a:t>
            </a:r>
            <a:r>
              <a:rPr lang="en-US" dirty="0" smtClean="0">
                <a:sym typeface="Wingdings"/>
              </a:rPr>
              <a:t> </a:t>
            </a:r>
            <a:r>
              <a:rPr lang="en-US" dirty="0" err="1" smtClean="0">
                <a:sym typeface="Wingdings"/>
              </a:rPr>
              <a:t>aslında</a:t>
            </a:r>
            <a:r>
              <a:rPr lang="en-US" dirty="0" smtClean="0">
                <a:sym typeface="Wingdings"/>
              </a:rPr>
              <a:t> </a:t>
            </a:r>
            <a:r>
              <a:rPr lang="en-US" dirty="0" err="1" smtClean="0">
                <a:sym typeface="Wingdings"/>
              </a:rPr>
              <a:t>senin</a:t>
            </a:r>
            <a:r>
              <a:rPr lang="en-US" dirty="0" smtClean="0">
                <a:sym typeface="Wingdings"/>
              </a:rPr>
              <a:t> </a:t>
            </a:r>
            <a:r>
              <a:rPr lang="en-US" dirty="0" err="1" smtClean="0">
                <a:sym typeface="Wingdings"/>
              </a:rPr>
              <a:t>bu</a:t>
            </a:r>
            <a:r>
              <a:rPr lang="en-US" dirty="0" smtClean="0">
                <a:sym typeface="Wingdings"/>
              </a:rPr>
              <a:t> </a:t>
            </a:r>
            <a:r>
              <a:rPr lang="en-US" dirty="0" err="1" smtClean="0">
                <a:sym typeface="Wingdings"/>
              </a:rPr>
              <a:t>konuda</a:t>
            </a:r>
            <a:r>
              <a:rPr lang="en-US" dirty="0" smtClean="0">
                <a:sym typeface="Wingdings"/>
              </a:rPr>
              <a:t> </a:t>
            </a:r>
            <a:r>
              <a:rPr lang="en-US" dirty="0" err="1" smtClean="0">
                <a:sym typeface="Wingdings"/>
              </a:rPr>
              <a:t>yanlış</a:t>
            </a:r>
            <a:r>
              <a:rPr lang="en-US" dirty="0" smtClean="0">
                <a:sym typeface="Wingdings"/>
              </a:rPr>
              <a:t> </a:t>
            </a:r>
            <a:r>
              <a:rPr lang="en-US" dirty="0" err="1" smtClean="0">
                <a:sym typeface="Wingdings"/>
              </a:rPr>
              <a:t>bir</a:t>
            </a:r>
            <a:r>
              <a:rPr lang="en-US" dirty="0" smtClean="0">
                <a:sym typeface="Wingdings"/>
              </a:rPr>
              <a:t> </a:t>
            </a:r>
            <a:r>
              <a:rPr lang="en-US" dirty="0" err="1" smtClean="0">
                <a:sym typeface="Wingdings"/>
              </a:rPr>
              <a:t>başetme</a:t>
            </a:r>
            <a:r>
              <a:rPr lang="en-US" dirty="0" smtClean="0">
                <a:sym typeface="Wingdings"/>
              </a:rPr>
              <a:t> </a:t>
            </a:r>
            <a:r>
              <a:rPr lang="en-US" dirty="0" err="1" smtClean="0">
                <a:sym typeface="Wingdings"/>
              </a:rPr>
              <a:t>yolu</a:t>
            </a:r>
            <a:r>
              <a:rPr lang="en-US" dirty="0" smtClean="0">
                <a:sym typeface="Wingdings"/>
              </a:rPr>
              <a:t> </a:t>
            </a:r>
            <a:r>
              <a:rPr lang="en-US" dirty="0" err="1" smtClean="0">
                <a:sym typeface="Wingdings"/>
              </a:rPr>
              <a:t>kullandığın</a:t>
            </a:r>
            <a:r>
              <a:rPr lang="en-US" dirty="0" smtClean="0">
                <a:sym typeface="Wingdings"/>
              </a:rPr>
              <a:t>.”</a:t>
            </a:r>
            <a:endParaRPr lang="en-US" dirty="0"/>
          </a:p>
        </p:txBody>
      </p:sp>
    </p:spTree>
    <p:extLst>
      <p:ext uri="{BB962C8B-B14F-4D97-AF65-F5344CB8AC3E}">
        <p14:creationId xmlns:p14="http://schemas.microsoft.com/office/powerpoint/2010/main" val="31846989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	1 Classical (Psychoanalytic) Interpretation</a:t>
            </a:r>
          </a:p>
          <a:p>
            <a:pPr marL="0" indent="0">
              <a:buNone/>
            </a:pPr>
            <a:r>
              <a:rPr lang="en-US" dirty="0" smtClean="0"/>
              <a:t>We make the emphasis on unconscious conflicts, patterns and make our patient develop awareness/insight.</a:t>
            </a:r>
          </a:p>
          <a:p>
            <a:pPr marL="0" indent="0">
              <a:buNone/>
            </a:pPr>
            <a:endParaRPr lang="en-US" dirty="0"/>
          </a:p>
          <a:p>
            <a:pPr marL="0" indent="0">
              <a:buNone/>
            </a:pPr>
            <a:r>
              <a:rPr lang="en-US" dirty="0" smtClean="0"/>
              <a:t>Insight does not mean change of </a:t>
            </a:r>
            <a:r>
              <a:rPr lang="en-US" dirty="0" err="1" smtClean="0"/>
              <a:t>behaviour</a:t>
            </a:r>
            <a:endParaRPr lang="en-US" dirty="0" smtClean="0"/>
          </a:p>
          <a:p>
            <a:pPr marL="0" indent="0">
              <a:buNone/>
            </a:pPr>
            <a:endParaRPr lang="en-US" dirty="0"/>
          </a:p>
          <a:p>
            <a:pPr marL="0" indent="0">
              <a:buNone/>
            </a:pPr>
            <a:r>
              <a:rPr lang="en-US" dirty="0" smtClean="0"/>
              <a:t>Show the similar patterns: “</a:t>
            </a:r>
            <a:r>
              <a:rPr lang="en-US" dirty="0" err="1" smtClean="0"/>
              <a:t>Aslında</a:t>
            </a:r>
            <a:r>
              <a:rPr lang="en-US" dirty="0" smtClean="0"/>
              <a:t> </a:t>
            </a:r>
            <a:r>
              <a:rPr lang="en-US" dirty="0" err="1" smtClean="0"/>
              <a:t>eşiniz</a:t>
            </a:r>
            <a:r>
              <a:rPr lang="en-US" dirty="0" smtClean="0"/>
              <a:t> size </a:t>
            </a:r>
            <a:r>
              <a:rPr lang="en-US" dirty="0" err="1" smtClean="0"/>
              <a:t>yapamazsın</a:t>
            </a:r>
            <a:r>
              <a:rPr lang="en-US" dirty="0" smtClean="0"/>
              <a:t> </a:t>
            </a:r>
            <a:r>
              <a:rPr lang="en-US" dirty="0" err="1" smtClean="0"/>
              <a:t>dediğinde</a:t>
            </a:r>
            <a:r>
              <a:rPr lang="en-US" dirty="0" smtClean="0"/>
              <a:t> </a:t>
            </a:r>
            <a:r>
              <a:rPr lang="en-US" dirty="0" err="1" smtClean="0"/>
              <a:t>hissettiğiniz</a:t>
            </a:r>
            <a:r>
              <a:rPr lang="en-US" dirty="0" smtClean="0"/>
              <a:t> </a:t>
            </a:r>
            <a:r>
              <a:rPr lang="en-US" dirty="0" err="1" smtClean="0"/>
              <a:t>kaygı</a:t>
            </a:r>
            <a:r>
              <a:rPr lang="en-US" dirty="0"/>
              <a:t> </a:t>
            </a:r>
            <a:r>
              <a:rPr lang="en-US" dirty="0" err="1" smtClean="0"/>
              <a:t>duygusu</a:t>
            </a:r>
            <a:r>
              <a:rPr lang="en-US" dirty="0" smtClean="0"/>
              <a:t>, </a:t>
            </a:r>
            <a:r>
              <a:rPr lang="en-US" dirty="0" err="1" smtClean="0"/>
              <a:t>babanız</a:t>
            </a:r>
            <a:r>
              <a:rPr lang="en-US" dirty="0" smtClean="0"/>
              <a:t> </a:t>
            </a:r>
            <a:r>
              <a:rPr lang="en-US" dirty="0" err="1" smtClean="0"/>
              <a:t>bunu</a:t>
            </a:r>
            <a:r>
              <a:rPr lang="en-US" dirty="0" smtClean="0"/>
              <a:t> </a:t>
            </a:r>
            <a:r>
              <a:rPr lang="en-US" dirty="0" err="1" smtClean="0"/>
              <a:t>söylediğinde</a:t>
            </a:r>
            <a:r>
              <a:rPr lang="en-US" dirty="0" smtClean="0"/>
              <a:t> </a:t>
            </a:r>
            <a:r>
              <a:rPr lang="en-US" dirty="0" err="1" smtClean="0"/>
              <a:t>hissettiğinie</a:t>
            </a:r>
            <a:r>
              <a:rPr lang="en-US" dirty="0" smtClean="0"/>
              <a:t> </a:t>
            </a:r>
            <a:r>
              <a:rPr lang="en-US" dirty="0" err="1" smtClean="0"/>
              <a:t>benziyor</a:t>
            </a:r>
            <a:r>
              <a:rPr lang="en-US" dirty="0" smtClean="0"/>
              <a:t>.”</a:t>
            </a:r>
            <a:endParaRPr lang="en-US" dirty="0"/>
          </a:p>
        </p:txBody>
      </p:sp>
    </p:spTree>
    <p:extLst>
      <p:ext uri="{BB962C8B-B14F-4D97-AF65-F5344CB8AC3E}">
        <p14:creationId xmlns:p14="http://schemas.microsoft.com/office/powerpoint/2010/main" val="26023890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Attending </a:t>
            </a:r>
            <a:r>
              <a:rPr lang="en-US" dirty="0" err="1" smtClean="0"/>
              <a:t>Behaviours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Positive attending </a:t>
            </a:r>
            <a:r>
              <a:rPr lang="en-US" dirty="0" err="1" smtClean="0"/>
              <a:t>behaviours</a:t>
            </a:r>
            <a:r>
              <a:rPr lang="en-US" dirty="0" smtClean="0"/>
              <a:t> start the communication, encourage the patient to open up. Negative attending </a:t>
            </a:r>
            <a:r>
              <a:rPr lang="en-US" dirty="0" err="1" smtClean="0"/>
              <a:t>behaviours</a:t>
            </a:r>
            <a:r>
              <a:rPr lang="en-US" dirty="0" smtClean="0"/>
              <a:t> inhibit them.</a:t>
            </a:r>
          </a:p>
          <a:p>
            <a:endParaRPr lang="en-US" dirty="0"/>
          </a:p>
          <a:p>
            <a:r>
              <a:rPr lang="en-US" dirty="0" smtClean="0"/>
              <a:t>The way we contact to the patient change due to personal needs, motives, personality, familial, cultural backgrounds.</a:t>
            </a:r>
          </a:p>
          <a:p>
            <a:endParaRPr lang="en-US" dirty="0"/>
          </a:p>
          <a:p>
            <a:r>
              <a:rPr lang="en-US" dirty="0" smtClean="0"/>
              <a:t>So if it changes depending on the individual, how can we identify them positive and negative attending </a:t>
            </a:r>
            <a:r>
              <a:rPr lang="en-US" dirty="0" err="1" smtClean="0"/>
              <a:t>behaviours</a:t>
            </a:r>
            <a:r>
              <a:rPr lang="en-US" dirty="0" smtClean="0"/>
              <a:t>?</a:t>
            </a:r>
          </a:p>
          <a:p>
            <a:endParaRPr lang="en-US" dirty="0"/>
          </a:p>
          <a:p>
            <a:r>
              <a:rPr lang="en-US" dirty="0" smtClean="0"/>
              <a:t>There are a few that can be counted as universal</a:t>
            </a:r>
            <a:endParaRPr lang="en-US" dirty="0"/>
          </a:p>
        </p:txBody>
      </p:sp>
    </p:spTree>
    <p:extLst>
      <p:ext uri="{BB962C8B-B14F-4D97-AF65-F5344CB8AC3E}">
        <p14:creationId xmlns:p14="http://schemas.microsoft.com/office/powerpoint/2010/main" val="4042653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If you are doing the right interpretation, your patient will reference past times (</a:t>
            </a:r>
            <a:r>
              <a:rPr lang="en-US" dirty="0" err="1" smtClean="0"/>
              <a:t>artık</a:t>
            </a:r>
            <a:r>
              <a:rPr lang="en-US" dirty="0" smtClean="0"/>
              <a:t>, </a:t>
            </a:r>
            <a:r>
              <a:rPr lang="en-US" dirty="0" err="1" smtClean="0"/>
              <a:t>eskiden</a:t>
            </a:r>
            <a:r>
              <a:rPr lang="en-US" dirty="0" smtClean="0"/>
              <a:t>, o </a:t>
            </a:r>
            <a:r>
              <a:rPr lang="en-US" dirty="0" err="1" smtClean="0"/>
              <a:t>zamanlar</a:t>
            </a:r>
            <a:r>
              <a:rPr lang="en-US" dirty="0" smtClean="0"/>
              <a:t>, vb.)</a:t>
            </a:r>
          </a:p>
          <a:p>
            <a:pPr marL="0" indent="0">
              <a:buNone/>
            </a:pPr>
            <a:endParaRPr lang="en-US" dirty="0"/>
          </a:p>
          <a:p>
            <a:pPr marL="0" indent="0">
              <a:buNone/>
            </a:pPr>
            <a:r>
              <a:rPr lang="en-US" dirty="0" smtClean="0"/>
              <a:t>The chain should be: </a:t>
            </a:r>
          </a:p>
          <a:p>
            <a:pPr marL="0" indent="0">
              <a:buNone/>
            </a:pPr>
            <a:endParaRPr lang="en-US" dirty="0"/>
          </a:p>
          <a:p>
            <a:pPr marL="0" indent="0">
              <a:buNone/>
            </a:pPr>
            <a:r>
              <a:rPr lang="en-US" dirty="0" smtClean="0"/>
              <a:t>Feeling validation </a:t>
            </a:r>
            <a:r>
              <a:rPr lang="en-US" dirty="0" smtClean="0">
                <a:sym typeface="Wingdings"/>
              </a:rPr>
              <a:t> Interpretive reflection of feeling  Interpretation</a:t>
            </a:r>
          </a:p>
          <a:p>
            <a:pPr marL="0" indent="0">
              <a:buNone/>
            </a:pPr>
            <a:endParaRPr lang="en-US" dirty="0">
              <a:sym typeface="Wingdings"/>
            </a:endParaRPr>
          </a:p>
          <a:p>
            <a:pPr marL="0" indent="0">
              <a:buNone/>
            </a:pPr>
            <a:r>
              <a:rPr lang="en-US" dirty="0" smtClean="0">
                <a:sym typeface="Wingdings"/>
              </a:rPr>
              <a:t>The timing is too important otherwise you break the relationship and the thing you have done will not have a point</a:t>
            </a:r>
            <a:endParaRPr lang="en-US" dirty="0"/>
          </a:p>
        </p:txBody>
      </p:sp>
    </p:spTree>
    <p:extLst>
      <p:ext uri="{BB962C8B-B14F-4D97-AF65-F5344CB8AC3E}">
        <p14:creationId xmlns:p14="http://schemas.microsoft.com/office/powerpoint/2010/main" val="25330175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	</a:t>
            </a:r>
            <a:r>
              <a:rPr lang="en-US" dirty="0" smtClean="0"/>
              <a:t>2. Reframing Our goal is to create a different perspective</a:t>
            </a:r>
          </a:p>
          <a:p>
            <a:pPr marL="0" indent="0">
              <a:buNone/>
            </a:pPr>
            <a:endParaRPr lang="en-US" dirty="0" smtClean="0"/>
          </a:p>
          <a:p>
            <a:pPr marL="0" indent="0">
              <a:buNone/>
            </a:pPr>
            <a:r>
              <a:rPr lang="en-US" dirty="0" smtClean="0"/>
              <a:t>Instead of grumbling, change the situation or your way of interpretation</a:t>
            </a:r>
          </a:p>
          <a:p>
            <a:pPr marL="0" indent="0">
              <a:buNone/>
            </a:pPr>
            <a:endParaRPr lang="en-US" dirty="0"/>
          </a:p>
          <a:p>
            <a:pPr marL="0" indent="0">
              <a:buNone/>
            </a:pPr>
            <a:r>
              <a:rPr lang="en-US" dirty="0" smtClean="0"/>
              <a:t>You have to find fair, alternative thought</a:t>
            </a:r>
          </a:p>
          <a:p>
            <a:endParaRPr lang="en-US" dirty="0"/>
          </a:p>
          <a:p>
            <a:endParaRPr lang="en-US" dirty="0" smtClean="0"/>
          </a:p>
          <a:p>
            <a:pPr marL="0" indent="0">
              <a:buNone/>
            </a:pPr>
            <a:r>
              <a:rPr lang="en-US" dirty="0" smtClean="0"/>
              <a:t>“</a:t>
            </a:r>
            <a:r>
              <a:rPr lang="en-US" dirty="0" err="1" smtClean="0"/>
              <a:t>Okulun</a:t>
            </a:r>
            <a:r>
              <a:rPr lang="en-US" dirty="0" smtClean="0"/>
              <a:t> </a:t>
            </a:r>
            <a:r>
              <a:rPr lang="en-US" dirty="0" err="1" smtClean="0"/>
              <a:t>çok</a:t>
            </a:r>
            <a:r>
              <a:rPr lang="en-US" dirty="0" smtClean="0"/>
              <a:t> </a:t>
            </a:r>
            <a:r>
              <a:rPr lang="en-US" dirty="0" err="1" smtClean="0"/>
              <a:t>zor</a:t>
            </a:r>
            <a:r>
              <a:rPr lang="en-US" dirty="0" smtClean="0"/>
              <a:t> </a:t>
            </a:r>
            <a:r>
              <a:rPr lang="en-US" dirty="0" err="1" smtClean="0"/>
              <a:t>olduğunu</a:t>
            </a:r>
            <a:r>
              <a:rPr lang="en-US" dirty="0" smtClean="0"/>
              <a:t> </a:t>
            </a:r>
            <a:r>
              <a:rPr lang="en-US" dirty="0" err="1" smtClean="0"/>
              <a:t>ve</a:t>
            </a:r>
            <a:r>
              <a:rPr lang="en-US" dirty="0" smtClean="0"/>
              <a:t> </a:t>
            </a:r>
            <a:r>
              <a:rPr lang="en-US" dirty="0" err="1" smtClean="0"/>
              <a:t>başaramadığını</a:t>
            </a:r>
            <a:r>
              <a:rPr lang="en-US" dirty="0" smtClean="0"/>
              <a:t> </a:t>
            </a:r>
            <a:r>
              <a:rPr lang="en-US" dirty="0" err="1" smtClean="0"/>
              <a:t>söylemiştin</a:t>
            </a:r>
            <a:r>
              <a:rPr lang="en-US" dirty="0" smtClean="0"/>
              <a:t> </a:t>
            </a:r>
            <a:r>
              <a:rPr lang="en-US" dirty="0" err="1" smtClean="0"/>
              <a:t>fakat</a:t>
            </a:r>
            <a:r>
              <a:rPr lang="en-US" dirty="0" smtClean="0"/>
              <a:t> </a:t>
            </a:r>
            <a:r>
              <a:rPr lang="en-US" dirty="0" err="1" smtClean="0"/>
              <a:t>ödevleri</a:t>
            </a:r>
            <a:r>
              <a:rPr lang="en-US" dirty="0" smtClean="0"/>
              <a:t> </a:t>
            </a:r>
            <a:r>
              <a:rPr lang="en-US" dirty="0" err="1" smtClean="0"/>
              <a:t>yapmadığını</a:t>
            </a:r>
            <a:r>
              <a:rPr lang="en-US" dirty="0" smtClean="0"/>
              <a:t>, </a:t>
            </a:r>
            <a:r>
              <a:rPr lang="en-US" dirty="0" err="1" smtClean="0"/>
              <a:t>derse</a:t>
            </a:r>
            <a:r>
              <a:rPr lang="en-US" dirty="0" smtClean="0"/>
              <a:t> </a:t>
            </a:r>
            <a:r>
              <a:rPr lang="en-US" dirty="0" err="1" smtClean="0"/>
              <a:t>gitmediğini</a:t>
            </a:r>
            <a:r>
              <a:rPr lang="en-US" dirty="0" smtClean="0"/>
              <a:t> </a:t>
            </a:r>
            <a:r>
              <a:rPr lang="en-US" dirty="0" err="1" smtClean="0"/>
              <a:t>söylemiştin</a:t>
            </a:r>
            <a:r>
              <a:rPr lang="en-US" dirty="0" smtClean="0"/>
              <a:t>. </a:t>
            </a:r>
            <a:r>
              <a:rPr lang="en-US" dirty="0" err="1" smtClean="0"/>
              <a:t>Aslında</a:t>
            </a:r>
            <a:r>
              <a:rPr lang="en-US" dirty="0" smtClean="0"/>
              <a:t> </a:t>
            </a:r>
            <a:r>
              <a:rPr lang="en-US" dirty="0" err="1" smtClean="0"/>
              <a:t>başarısızlık</a:t>
            </a:r>
            <a:r>
              <a:rPr lang="en-US" dirty="0" smtClean="0"/>
              <a:t> </a:t>
            </a:r>
            <a:r>
              <a:rPr lang="en-US" dirty="0" err="1" smtClean="0"/>
              <a:t>değil</a:t>
            </a:r>
            <a:r>
              <a:rPr lang="en-US" dirty="0" smtClean="0"/>
              <a:t> de </a:t>
            </a:r>
            <a:r>
              <a:rPr lang="en-US" dirty="0" err="1" smtClean="0"/>
              <a:t>denememiş</a:t>
            </a:r>
            <a:r>
              <a:rPr lang="en-US" dirty="0" smtClean="0"/>
              <a:t> </a:t>
            </a:r>
            <a:r>
              <a:rPr lang="en-US" dirty="0" err="1" smtClean="0"/>
              <a:t>olmandan</a:t>
            </a:r>
            <a:r>
              <a:rPr lang="en-US" dirty="0" smtClean="0"/>
              <a:t> </a:t>
            </a:r>
            <a:r>
              <a:rPr lang="en-US" dirty="0" err="1" smtClean="0"/>
              <a:t>kaynaklanabilir</a:t>
            </a:r>
            <a:r>
              <a:rPr lang="en-US" dirty="0" smtClean="0"/>
              <a:t> mi?”</a:t>
            </a:r>
            <a:endParaRPr lang="en-US" dirty="0"/>
          </a:p>
        </p:txBody>
      </p:sp>
    </p:spTree>
    <p:extLst>
      <p:ext uri="{BB962C8B-B14F-4D97-AF65-F5344CB8AC3E}">
        <p14:creationId xmlns:p14="http://schemas.microsoft.com/office/powerpoint/2010/main" val="6255325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Confrontation</a:t>
            </a:r>
            <a:r>
              <a:rPr lang="en-US" dirty="0" smtClean="0"/>
              <a:t> We want our patients to understand themselves because no one can be objective to themselves</a:t>
            </a:r>
          </a:p>
          <a:p>
            <a:r>
              <a:rPr lang="en-US" dirty="0" smtClean="0"/>
              <a:t>Body language, tone of voice and the words should be in a harmony. If not, then the patient ignores or refuses the situation/feeling</a:t>
            </a:r>
            <a:endParaRPr lang="en-US" dirty="0"/>
          </a:p>
          <a:p>
            <a:r>
              <a:rPr lang="en-US" dirty="0" smtClean="0"/>
              <a:t>Do not confront your patient at time time you have found this disharmony</a:t>
            </a:r>
          </a:p>
          <a:p>
            <a:r>
              <a:rPr lang="en-US" dirty="0" smtClean="0"/>
              <a:t>Do this if you have enough concrete information and your relationship is ready</a:t>
            </a:r>
            <a:endParaRPr lang="en-US" dirty="0"/>
          </a:p>
        </p:txBody>
      </p:sp>
    </p:spTree>
    <p:extLst>
      <p:ext uri="{BB962C8B-B14F-4D97-AF65-F5344CB8AC3E}">
        <p14:creationId xmlns:p14="http://schemas.microsoft.com/office/powerpoint/2010/main" val="3707833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your patient does not talk about something at all, there should be something really important. You can say “</a:t>
            </a:r>
            <a:r>
              <a:rPr lang="en-US" dirty="0" err="1" smtClean="0"/>
              <a:t>Oğlunuzun</a:t>
            </a:r>
            <a:r>
              <a:rPr lang="en-US" dirty="0" smtClean="0"/>
              <a:t> </a:t>
            </a:r>
            <a:r>
              <a:rPr lang="en-US" dirty="0" err="1" smtClean="0"/>
              <a:t>şehir</a:t>
            </a:r>
            <a:r>
              <a:rPr lang="en-US" dirty="0" smtClean="0"/>
              <a:t> </a:t>
            </a:r>
            <a:r>
              <a:rPr lang="en-US" dirty="0" err="1" smtClean="0"/>
              <a:t>dışına</a:t>
            </a:r>
            <a:r>
              <a:rPr lang="en-US" dirty="0" smtClean="0"/>
              <a:t> </a:t>
            </a:r>
            <a:r>
              <a:rPr lang="en-US" dirty="0" err="1" smtClean="0"/>
              <a:t>taşınmasından</a:t>
            </a:r>
            <a:r>
              <a:rPr lang="en-US" dirty="0" smtClean="0"/>
              <a:t> </a:t>
            </a:r>
            <a:r>
              <a:rPr lang="en-US" dirty="0" err="1" smtClean="0"/>
              <a:t>hiç</a:t>
            </a:r>
            <a:r>
              <a:rPr lang="en-US" dirty="0" smtClean="0"/>
              <a:t> </a:t>
            </a:r>
            <a:r>
              <a:rPr lang="en-US" dirty="0" err="1" smtClean="0"/>
              <a:t>bahsetmediniz</a:t>
            </a:r>
            <a:r>
              <a:rPr lang="en-US" dirty="0" smtClean="0"/>
              <a:t>. Ne </a:t>
            </a:r>
            <a:r>
              <a:rPr lang="en-US" dirty="0" err="1" smtClean="0"/>
              <a:t>düşünüyorsunuz</a:t>
            </a:r>
            <a:r>
              <a:rPr lang="en-US" dirty="0" smtClean="0"/>
              <a:t>?”</a:t>
            </a:r>
          </a:p>
          <a:p>
            <a:r>
              <a:rPr lang="en-US" dirty="0" smtClean="0"/>
              <a:t>Tough/Harsh/Aggressive confrontation can be done if you are sure of your alliance otherwise resistance may develop</a:t>
            </a:r>
          </a:p>
          <a:p>
            <a:r>
              <a:rPr lang="en-US" dirty="0" smtClean="0"/>
              <a:t>Harsh confrontation is not preferable – there is no evidence that it works better, especially for alcohol/drug addiction patients (actually motivational interviewing works best for them)</a:t>
            </a:r>
          </a:p>
        </p:txBody>
      </p:sp>
    </p:spTree>
    <p:extLst>
      <p:ext uri="{BB962C8B-B14F-4D97-AF65-F5344CB8AC3E}">
        <p14:creationId xmlns:p14="http://schemas.microsoft.com/office/powerpoint/2010/main" val="25010905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should be more gentle at the beginning and can move to more harsh confrontations</a:t>
            </a:r>
          </a:p>
          <a:p>
            <a:endParaRPr lang="en-US" dirty="0"/>
          </a:p>
          <a:p>
            <a:r>
              <a:rPr lang="en-US" dirty="0" smtClean="0"/>
              <a:t>The important thing here is to give the message that a </a:t>
            </a:r>
            <a:r>
              <a:rPr lang="en-US" dirty="0" err="1" smtClean="0"/>
              <a:t>behavioural</a:t>
            </a:r>
            <a:r>
              <a:rPr lang="en-US" dirty="0" smtClean="0"/>
              <a:t> change is a MUST</a:t>
            </a:r>
          </a:p>
          <a:p>
            <a:endParaRPr lang="en-US" dirty="0"/>
          </a:p>
          <a:p>
            <a:r>
              <a:rPr lang="en-US" dirty="0" smtClean="0"/>
              <a:t>You are not trying to prove that your patient is wrong!</a:t>
            </a:r>
            <a:endParaRPr lang="en-US" dirty="0"/>
          </a:p>
        </p:txBody>
      </p:sp>
    </p:spTree>
    <p:extLst>
      <p:ext uri="{BB962C8B-B14F-4D97-AF65-F5344CB8AC3E}">
        <p14:creationId xmlns:p14="http://schemas.microsoft.com/office/powerpoint/2010/main" val="10354311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Eye Contact </a:t>
            </a:r>
            <a:r>
              <a:rPr lang="en-US" dirty="0" smtClean="0"/>
              <a:t>Some of the people feel more comfortable when the interviewer makes more eye contact, on the other hand this may make some of them feel unsafe/under threat</a:t>
            </a:r>
          </a:p>
          <a:p>
            <a:endParaRPr lang="en-US" dirty="0" smtClean="0"/>
          </a:p>
          <a:p>
            <a:r>
              <a:rPr lang="en-US" dirty="0" smtClean="0"/>
              <a:t>People who looks for approval from the therapist likes eye contact, people who are in a psychotic situation lack of eye contact</a:t>
            </a:r>
          </a:p>
          <a:p>
            <a:endParaRPr lang="en-US" dirty="0" smtClean="0"/>
          </a:p>
          <a:p>
            <a:r>
              <a:rPr lang="en-US" dirty="0" smtClean="0"/>
              <a:t>The ideal is </a:t>
            </a:r>
            <a:r>
              <a:rPr lang="en-US" dirty="0" smtClean="0">
                <a:sym typeface="Wingdings"/>
              </a:rPr>
              <a:t> make more eye contact during the patient is talking and less when you are talking</a:t>
            </a:r>
            <a:endParaRPr lang="en-US" dirty="0"/>
          </a:p>
        </p:txBody>
      </p:sp>
    </p:spTree>
    <p:extLst>
      <p:ext uri="{BB962C8B-B14F-4D97-AF65-F5344CB8AC3E}">
        <p14:creationId xmlns:p14="http://schemas.microsoft.com/office/powerpoint/2010/main" val="9106268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b="1" dirty="0" smtClean="0"/>
          </a:p>
          <a:p>
            <a:r>
              <a:rPr lang="en-US" b="1" dirty="0" smtClean="0"/>
              <a:t>Body Language </a:t>
            </a:r>
            <a:r>
              <a:rPr lang="en-US" dirty="0" smtClean="0"/>
              <a:t>Non – verbal communication</a:t>
            </a:r>
          </a:p>
          <a:p>
            <a:endParaRPr lang="en-US" b="1" dirty="0"/>
          </a:p>
          <a:p>
            <a:r>
              <a:rPr lang="en-US" dirty="0" smtClean="0"/>
              <a:t>It includes your physical appearance (clothes, make – up, piercing, etc.), eye, face, head, hand, leg, shoulder movements, facial mimics</a:t>
            </a:r>
          </a:p>
          <a:p>
            <a:endParaRPr lang="en-US" dirty="0"/>
          </a:p>
          <a:p>
            <a:r>
              <a:rPr lang="en-US" dirty="0" smtClean="0"/>
              <a:t>How does a positive body language look like?</a:t>
            </a:r>
          </a:p>
          <a:p>
            <a:endParaRPr lang="en-US" dirty="0"/>
          </a:p>
        </p:txBody>
      </p:sp>
    </p:spTree>
    <p:extLst>
      <p:ext uri="{BB962C8B-B14F-4D97-AF65-F5344CB8AC3E}">
        <p14:creationId xmlns:p14="http://schemas.microsoft.com/office/powerpoint/2010/main" val="36091381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Leaning toward the client</a:t>
            </a:r>
          </a:p>
          <a:p>
            <a:r>
              <a:rPr lang="en-US" dirty="0" smtClean="0"/>
              <a:t>Relaxed but attentive posture</a:t>
            </a:r>
          </a:p>
          <a:p>
            <a:r>
              <a:rPr lang="en-US" dirty="0" smtClean="0"/>
              <a:t>Your feet and legs should not distract the patient (unobtrusive position)</a:t>
            </a:r>
          </a:p>
          <a:p>
            <a:r>
              <a:rPr lang="en-US" dirty="0" smtClean="0"/>
              <a:t>Your hand movements should be smooth</a:t>
            </a:r>
          </a:p>
          <a:p>
            <a:r>
              <a:rPr lang="en-US" dirty="0" smtClean="0"/>
              <a:t>Minimize your other movements (itching, playing with your hair, etc.)</a:t>
            </a:r>
          </a:p>
          <a:p>
            <a:r>
              <a:rPr lang="en-US" dirty="0" smtClean="0"/>
              <a:t>Facial expression should match with your or your patient’s feelings</a:t>
            </a:r>
          </a:p>
          <a:p>
            <a:r>
              <a:rPr lang="en-US" dirty="0" smtClean="0"/>
              <a:t>Sitting approximately one arm’s length from your patient</a:t>
            </a:r>
          </a:p>
          <a:p>
            <a:r>
              <a:rPr lang="en-US" dirty="0" smtClean="0"/>
              <a:t>There should be no barriers – you and the client are together</a:t>
            </a:r>
            <a:endParaRPr lang="en-US" dirty="0"/>
          </a:p>
        </p:txBody>
      </p:sp>
    </p:spTree>
    <p:extLst>
      <p:ext uri="{BB962C8B-B14F-4D97-AF65-F5344CB8AC3E}">
        <p14:creationId xmlns:p14="http://schemas.microsoft.com/office/powerpoint/2010/main" val="40889889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Mirroring is the synchrony or consistency between the therapist and the patient</a:t>
            </a:r>
          </a:p>
          <a:p>
            <a:endParaRPr lang="en-US" dirty="0"/>
          </a:p>
          <a:p>
            <a:r>
              <a:rPr lang="en-US" dirty="0" smtClean="0"/>
              <a:t>Therapist’s physical movements and verbal activity should be parallel to the patient’s</a:t>
            </a:r>
          </a:p>
          <a:p>
            <a:endParaRPr lang="en-US" dirty="0"/>
          </a:p>
          <a:p>
            <a:r>
              <a:rPr lang="en-US" dirty="0" smtClean="0"/>
              <a:t>Advanced body language technique </a:t>
            </a:r>
            <a:r>
              <a:rPr lang="en-US" dirty="0" smtClean="0">
                <a:sym typeface="Wingdings"/>
              </a:rPr>
              <a:t> if you do not do it correctly, it will be catastrophic</a:t>
            </a:r>
            <a:endParaRPr lang="en-US" dirty="0"/>
          </a:p>
        </p:txBody>
      </p:sp>
    </p:spTree>
    <p:extLst>
      <p:ext uri="{BB962C8B-B14F-4D97-AF65-F5344CB8AC3E}">
        <p14:creationId xmlns:p14="http://schemas.microsoft.com/office/powerpoint/2010/main" val="12125546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Vocal Qualities </a:t>
            </a:r>
            <a:r>
              <a:rPr lang="en-US" dirty="0" smtClean="0"/>
              <a:t>Application </a:t>
            </a:r>
            <a:r>
              <a:rPr lang="en-US" dirty="0" smtClean="0">
                <a:sym typeface="Wingdings"/>
              </a:rPr>
              <a:t> Give some feedbacks about one of your classmate’s vocal qualities (loudness, pitch, rate, rhythm, fluency, etc.)</a:t>
            </a:r>
          </a:p>
          <a:p>
            <a:r>
              <a:rPr lang="en-US" dirty="0" smtClean="0">
                <a:sym typeface="Wingdings"/>
              </a:rPr>
              <a:t>It is not about </a:t>
            </a:r>
            <a:r>
              <a:rPr lang="en-US" b="1" dirty="0" smtClean="0">
                <a:sym typeface="Wingdings"/>
              </a:rPr>
              <a:t>what</a:t>
            </a:r>
            <a:r>
              <a:rPr lang="en-US" dirty="0" smtClean="0">
                <a:sym typeface="Wingdings"/>
              </a:rPr>
              <a:t> you say, it is about </a:t>
            </a:r>
            <a:r>
              <a:rPr lang="en-US" b="1" dirty="0" smtClean="0">
                <a:sym typeface="Wingdings"/>
              </a:rPr>
              <a:t>how</a:t>
            </a:r>
            <a:r>
              <a:rPr lang="en-US" dirty="0" smtClean="0">
                <a:sym typeface="Wingdings"/>
              </a:rPr>
              <a:t> you say it.</a:t>
            </a:r>
          </a:p>
          <a:p>
            <a:r>
              <a:rPr lang="en-US" dirty="0" smtClean="0">
                <a:sym typeface="Wingdings"/>
              </a:rPr>
              <a:t>Why is it important?</a:t>
            </a:r>
          </a:p>
          <a:p>
            <a:r>
              <a:rPr lang="en-US" dirty="0" smtClean="0">
                <a:sym typeface="Wingdings"/>
              </a:rPr>
              <a:t>The create a positive bond between you and the client, it will enhance rapport, communicate interest and empathy, emphasize specific issues</a:t>
            </a:r>
          </a:p>
          <a:p>
            <a:r>
              <a:rPr lang="en-US" dirty="0" smtClean="0">
                <a:sym typeface="Wingdings"/>
              </a:rPr>
              <a:t>Your tone of voice should be parallel to client’s tone  </a:t>
            </a:r>
            <a:r>
              <a:rPr lang="en-US" i="1" dirty="0" smtClean="0">
                <a:sym typeface="Wingdings"/>
              </a:rPr>
              <a:t>pacing the patient</a:t>
            </a:r>
            <a:endParaRPr lang="en-US" dirty="0" smtClean="0">
              <a:sym typeface="Wingdings"/>
            </a:endParaRPr>
          </a:p>
        </p:txBody>
      </p:sp>
    </p:spTree>
    <p:extLst>
      <p:ext uri="{BB962C8B-B14F-4D97-AF65-F5344CB8AC3E}">
        <p14:creationId xmlns:p14="http://schemas.microsoft.com/office/powerpoint/2010/main" val="37307724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852</TotalTime>
  <Words>2680</Words>
  <Application>Microsoft Macintosh PowerPoint</Application>
  <PresentationFormat>On-screen Show (4:3)</PresentationFormat>
  <Paragraphs>281</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Executive</vt:lpstr>
      <vt:lpstr>BASIC ATTENDING, LISTENING AND ACTION SKILLS</vt:lpstr>
      <vt:lpstr>What is communication?</vt:lpstr>
      <vt:lpstr>PowerPoint Presentation</vt:lpstr>
      <vt:lpstr>Positive Attending Behaviours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Negative Tracking Behaviours</vt:lpstr>
      <vt:lpstr>Do not forget…</vt:lpstr>
      <vt:lpstr>Moving Beyond Attending</vt:lpstr>
      <vt:lpstr>PowerPoint Presentation</vt:lpstr>
      <vt:lpstr>Non – Directive Listening Behaviours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Reassurance</vt:lpstr>
      <vt:lpstr>Directive Listening Behaviours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ATTENDING, LISTENING AND ACTION SKILLS</dc:title>
  <dc:creator>Ozlem Ataoglu</dc:creator>
  <cp:lastModifiedBy>Ozlem Ataoglu</cp:lastModifiedBy>
  <cp:revision>74</cp:revision>
  <dcterms:created xsi:type="dcterms:W3CDTF">2017-03-01T20:58:35Z</dcterms:created>
  <dcterms:modified xsi:type="dcterms:W3CDTF">2013-04-01T01:57:46Z</dcterms:modified>
</cp:coreProperties>
</file>