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132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3776" y="3776472"/>
            <a:ext cx="7196328" cy="1470025"/>
          </a:xfrm>
        </p:spPr>
        <p:txBody>
          <a:bodyPr vert="horz" lIns="91440" tIns="45720" rIns="91440" bIns="45720" rtlCol="0" anchor="b" anchorCtr="0">
            <a:noAutofit/>
          </a:bodyPr>
          <a:lstStyle>
            <a:lvl1pPr algn="l"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tr-TR" smtClean="0"/>
              <a:t>Click to edit Master title style</a:t>
            </a:r>
            <a:endParaRPr/>
          </a:p>
        </p:txBody>
      </p:sp>
      <p:sp>
        <p:nvSpPr>
          <p:cNvPr id="3" name="Subtitle 2"/>
          <p:cNvSpPr>
            <a:spLocks noGrp="1"/>
          </p:cNvSpPr>
          <p:nvPr>
            <p:ph type="subTitle" idx="1"/>
          </p:nvPr>
        </p:nvSpPr>
        <p:spPr>
          <a:xfrm>
            <a:off x="493776" y="5257800"/>
            <a:ext cx="7196328" cy="987552"/>
          </a:xfrm>
        </p:spPr>
        <p:txBody>
          <a:bodyPr vert="horz" lIns="91440" tIns="45720" rIns="91440" bIns="45720" rtlCol="0" anchor="t" anchorCtr="0">
            <a:noAutofit/>
          </a:bodyPr>
          <a:lstStyle>
            <a:lvl1pPr marL="0" indent="0" algn="l" defTabSz="914400" rtl="0" eaLnBrk="1" latinLnBrk="0" hangingPunct="1">
              <a:spcBef>
                <a:spcPct val="0"/>
              </a:spcBef>
              <a:buFont typeface="Wingdings 2" pitchFamily="18" charset="2"/>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3/11/17</a:t>
            </a:fld>
            <a:endParaRPr lang="en-US"/>
          </a:p>
        </p:txBody>
      </p:sp>
      <p:sp>
        <p:nvSpPr>
          <p:cNvPr id="5" name="Footer Placeholder 4"/>
          <p:cNvSpPr>
            <a:spLocks noGrp="1"/>
          </p:cNvSpPr>
          <p:nvPr>
            <p:ph type="ftr" sz="quarter" idx="11"/>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4267200"/>
            <a:ext cx="7612063" cy="1100138"/>
          </a:xfrm>
        </p:spPr>
        <p:txBody>
          <a:bodyPr anchor="b"/>
          <a:lstStyle>
            <a:lvl1pPr algn="ctr">
              <a:defRPr sz="4400" b="0">
                <a:solidFill>
                  <a:schemeClr val="bg1"/>
                </a:solidFill>
                <a:effectLst>
                  <a:outerShdw blurRad="63500" dist="50800" dir="2700000" algn="tl" rotWithShape="0">
                    <a:prstClr val="black">
                      <a:alpha val="50000"/>
                    </a:prstClr>
                  </a:outerShdw>
                </a:effectLst>
              </a:defRPr>
            </a:lvl1pPr>
          </a:lstStyle>
          <a:p>
            <a:r>
              <a:rPr lang="tr-TR" smtClean="0"/>
              <a:t>Click to edit Master title style</a:t>
            </a:r>
            <a:endParaRPr/>
          </a:p>
        </p:txBody>
      </p:sp>
      <p:sp>
        <p:nvSpPr>
          <p:cNvPr id="3" name="Picture Placeholder 2"/>
          <p:cNvSpPr>
            <a:spLocks noGrp="1"/>
          </p:cNvSpPr>
          <p:nvPr>
            <p:ph type="pic" idx="1"/>
          </p:nvPr>
        </p:nvSpPr>
        <p:spPr>
          <a:xfrm rot="21414040">
            <a:off x="1779080" y="450465"/>
            <a:ext cx="5486400" cy="3626214"/>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vert="horz" lIns="91440" tIns="45720" rIns="91440" bIns="45720" rtlCol="0">
            <a:normAutofit/>
          </a:bodyPr>
          <a:lstStyle>
            <a:lvl1pPr marL="342900" indent="-342900" algn="l" defTabSz="914400" rtl="0" eaLnBrk="1" latinLnBrk="0" hangingPunct="1">
              <a:spcBef>
                <a:spcPts val="2000"/>
              </a:spcBef>
              <a:buFont typeface="Wingdings 2" pitchFamily="18" charset="2"/>
              <a:buNone/>
              <a:defRPr sz="1800" kern="1200">
                <a:solidFill>
                  <a:schemeClr val="bg1"/>
                </a:solidFill>
                <a:effectLst>
                  <a:outerShdw blurRad="63500" dist="50800" dir="2700000" algn="tl" rotWithShape="0">
                    <a:prstClr val="black">
                      <a:alpha val="5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765175" y="5443538"/>
            <a:ext cx="7612063" cy="804862"/>
          </a:xfrm>
        </p:spPr>
        <p:txBody>
          <a:bodyPr>
            <a:normAutofit/>
          </a:bodyPr>
          <a:lstStyle>
            <a:lvl1pPr marL="0" indent="0" algn="ctr">
              <a:spcBef>
                <a:spcPts val="300"/>
              </a:spcBef>
              <a:buNone/>
              <a:defRPr sz="1800">
                <a:effectLst>
                  <a:outerShdw blurRad="63500" dist="50800" dir="2700000" algn="tl" rotWithShape="0">
                    <a:prstClr val="black">
                      <a:alpha val="50000"/>
                    </a:prstClr>
                  </a:outerShdw>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3CEC41E-48BD-4881-B6FF-D82EEBBCD904}" type="datetimeFigureOut">
              <a:rPr lang="en-US" smtClean="0"/>
              <a:t>3/11/17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tr-TR" smtClean="0"/>
              <a:t>Click to edit Master title style</a:t>
            </a:r>
            <a:endParaRPr/>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3/11/17</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459A5F39-4CE7-434C-A5CB-50A363451602}" type="slidenum">
              <a:rPr lang="en-US" smtClean="0"/>
              <a:t>‹#›</a:t>
            </a:fld>
            <a:endParaRPr lang="en-US"/>
          </a:p>
        </p:txBody>
      </p:sp>
      <p:sp>
        <p:nvSpPr>
          <p:cNvPr id="9" name="Picture Placeholder 7"/>
          <p:cNvSpPr>
            <a:spLocks noGrp="1"/>
          </p:cNvSpPr>
          <p:nvPr>
            <p:ph type="pic" sz="quarter" idx="14"/>
          </p:nvPr>
        </p:nvSpPr>
        <p:spPr>
          <a:xfrm rot="307655">
            <a:off x="4082874" y="3187732"/>
            <a:ext cx="4141140" cy="2881378"/>
          </a:xfrm>
          <a:solidFill>
            <a:srgbClr val="FFFFFF">
              <a:shade val="85000"/>
            </a:srgbClr>
          </a:solidFill>
          <a:ln w="38100" cap="sq">
            <a:solidFill>
              <a:srgbClr val="FDFDFD"/>
            </a:solidFill>
            <a:miter lim="800000"/>
          </a:ln>
          <a:effectLst>
            <a:outerShdw blurRad="88900" dist="25400" dir="72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tr-TR" smtClean="0"/>
              <a:t>Drag picture to placeholder or click icon to add</a:t>
            </a:r>
            <a:endParaRPr/>
          </a:p>
        </p:txBody>
      </p:sp>
      <p:sp>
        <p:nvSpPr>
          <p:cNvPr id="8" name="Picture Placeholder 7"/>
          <p:cNvSpPr>
            <a:spLocks noGrp="1"/>
          </p:cNvSpPr>
          <p:nvPr>
            <p:ph type="pic" sz="quarter" idx="13"/>
          </p:nvPr>
        </p:nvSpPr>
        <p:spPr>
          <a:xfrm rot="21414752">
            <a:off x="4623469" y="338031"/>
            <a:ext cx="4141140" cy="2881378"/>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457200"/>
            <a:ext cx="1497106" cy="5810250"/>
          </a:xfrm>
        </p:spPr>
        <p:txBody>
          <a:bodyPr vert="eaVert"/>
          <a:lstStyle/>
          <a:p>
            <a:r>
              <a:rPr lang="tr-TR" smtClean="0"/>
              <a:t>Click to edit Master title style</a:t>
            </a:r>
            <a:endParaRPr/>
          </a:p>
        </p:txBody>
      </p:sp>
      <p:sp>
        <p:nvSpPr>
          <p:cNvPr id="3" name="Vertical Text Placeholder 2"/>
          <p:cNvSpPr>
            <a:spLocks noGrp="1"/>
          </p:cNvSpPr>
          <p:nvPr>
            <p:ph type="body" orient="vert" idx="1"/>
          </p:nvPr>
        </p:nvSpPr>
        <p:spPr>
          <a:xfrm>
            <a:off x="496888" y="457200"/>
            <a:ext cx="6513511" cy="5810250"/>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6889" y="3774328"/>
            <a:ext cx="7199311" cy="1470025"/>
          </a:xfrm>
        </p:spPr>
        <p:txBody>
          <a:bodyPr anchor="b" anchorCtr="0"/>
          <a:lstStyle>
            <a:lvl1pPr algn="l">
              <a:defRPr sz="4800"/>
            </a:lvl1pPr>
          </a:lstStyle>
          <a:p>
            <a:r>
              <a:rPr lang="tr-TR" smtClean="0"/>
              <a:t>Click to edit Master title style</a:t>
            </a:r>
            <a:endParaRPr/>
          </a:p>
        </p:txBody>
      </p:sp>
      <p:sp>
        <p:nvSpPr>
          <p:cNvPr id="3" name="Subtitle 2"/>
          <p:cNvSpPr>
            <a:spLocks noGrp="1"/>
          </p:cNvSpPr>
          <p:nvPr>
            <p:ph type="subTitle" idx="1"/>
          </p:nvPr>
        </p:nvSpPr>
        <p:spPr>
          <a:xfrm>
            <a:off x="496888" y="5257800"/>
            <a:ext cx="7199312" cy="990600"/>
          </a:xfrm>
        </p:spPr>
        <p:txBody>
          <a:bodyPr vert="horz" lIns="91440" tIns="45720" rIns="91440" bIns="45720" rtlCol="0" anchor="t" anchorCtr="0">
            <a:noAutofit/>
          </a:bodyPr>
          <a:lstStyle>
            <a:lvl1pPr marL="0" indent="0" algn="l"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3/11/17</a:t>
            </a:fld>
            <a:endParaRPr lang="en-US"/>
          </a:p>
        </p:txBody>
      </p:sp>
      <p:sp>
        <p:nvSpPr>
          <p:cNvPr id="5" name="Footer Placeholder 4"/>
          <p:cNvSpPr>
            <a:spLocks noGrp="1"/>
          </p:cNvSpPr>
          <p:nvPr>
            <p:ph type="ftr" sz="quarter" idx="11"/>
          </p:nvPr>
        </p:nvSpPr>
        <p:spPr/>
        <p:txBody>
          <a:bodyPr/>
          <a:lstStyle/>
          <a:p>
            <a:endParaRPr lang="en-US"/>
          </a:p>
        </p:txBody>
      </p:sp>
      <p:sp>
        <p:nvSpPr>
          <p:cNvPr id="8" name="Picture Placeholder 7"/>
          <p:cNvSpPr>
            <a:spLocks noGrp="1"/>
          </p:cNvSpPr>
          <p:nvPr>
            <p:ph type="pic" sz="quarter" idx="12"/>
          </p:nvPr>
        </p:nvSpPr>
        <p:spPr>
          <a:xfrm rot="504148">
            <a:off x="4493544" y="555043"/>
            <a:ext cx="4142460" cy="3085398"/>
          </a:xfrm>
          <a:solidFill>
            <a:srgbClr val="FFFFFF">
              <a:shade val="85000"/>
            </a:srgbClr>
          </a:solidFill>
          <a:ln w="38100" cap="sq">
            <a:solidFill>
              <a:srgbClr val="FDFDFD"/>
            </a:solidFill>
            <a:miter lim="800000"/>
          </a:ln>
          <a:effectLst>
            <a:outerShdw blurRad="57150" dist="37500" dir="7560000" sy="98000" kx="110000" ky="200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tr-TR" smtClean="0"/>
              <a:t>Drag picture to placeholder or click icon to add</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2236694"/>
            <a:ext cx="7612063"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tr-TR" smtClean="0"/>
              <a:t>Click to edit Master title style</a:t>
            </a:r>
            <a:endParaRPr/>
          </a:p>
        </p:txBody>
      </p:sp>
      <p:sp>
        <p:nvSpPr>
          <p:cNvPr id="3" name="Text Placeholder 2"/>
          <p:cNvSpPr>
            <a:spLocks noGrp="1"/>
          </p:cNvSpPr>
          <p:nvPr>
            <p:ph type="body" idx="1"/>
          </p:nvPr>
        </p:nvSpPr>
        <p:spPr>
          <a:xfrm>
            <a:off x="765175" y="3617259"/>
            <a:ext cx="7612063" cy="1500187"/>
          </a:xfrm>
        </p:spPr>
        <p:txBody>
          <a:bodyPr vert="horz" lIns="91440" tIns="45720" rIns="91440" bIns="45720" rtlCol="0" anchor="t" anchorCtr="0">
            <a:noAutofit/>
          </a:bodyPr>
          <a:lstStyle>
            <a:lvl1pPr marL="0" indent="0" algn="ctr"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03CEC41E-48BD-4881-B6FF-D82EEBBCD904}" type="datetimeFigureOut">
              <a:rPr lang="en-US" smtClean="0"/>
              <a:t>3/11/17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p>
            <a:r>
              <a:rPr lang="tr-TR" smtClean="0"/>
              <a:t>Click to edit Master title style</a:t>
            </a:r>
            <a:endParaRPr/>
          </a:p>
        </p:txBody>
      </p:sp>
      <p:sp>
        <p:nvSpPr>
          <p:cNvPr id="3" name="Content Placeholder 2"/>
          <p:cNvSpPr>
            <a:spLocks noGrp="1"/>
          </p:cNvSpPr>
          <p:nvPr>
            <p:ph sz="half" idx="1"/>
          </p:nvPr>
        </p:nvSpPr>
        <p:spPr>
          <a:xfrm>
            <a:off x="765175"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719637"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03CEC41E-48BD-4881-B6FF-D82EEBBCD904}" type="datetimeFigureOut">
              <a:rPr lang="en-US" smtClean="0"/>
              <a:t>3/11/17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765174"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765174"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719637"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719637"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03CEC41E-48BD-4881-B6FF-D82EEBBCD904}" type="datetimeFigureOut">
              <a:rPr lang="en-US" smtClean="0"/>
              <a:t>3/11/17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03CEC41E-48BD-4881-B6FF-D82EEBBCD904}" type="datetimeFigureOut">
              <a:rPr lang="en-US" smtClean="0"/>
              <a:t>3/11/17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EC41E-48BD-4881-B6FF-D82EEBBCD904}" type="datetimeFigureOut">
              <a:rPr lang="en-US" smtClean="0"/>
              <a:t>3/11/17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9A5F39-4CE7-434C-A5CB-50A36345160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495800" y="381000"/>
            <a:ext cx="4149725" cy="5886450"/>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3/11/17</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459A5F39-4CE7-434C-A5CB-50A36345160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174" y="79468"/>
            <a:ext cx="7612063" cy="1417638"/>
          </a:xfrm>
          <a:prstGeom prst="rect">
            <a:avLst/>
          </a:prstGeom>
        </p:spPr>
        <p:txBody>
          <a:bodyPr vert="horz" lIns="91440" tIns="45720" rIns="91440" bIns="45720" rtlCol="0" anchor="ctr" anchorCtr="0">
            <a:noAutofit/>
          </a:bodyPr>
          <a:lstStyle/>
          <a:p>
            <a:r>
              <a:rPr lang="tr-TR" smtClean="0"/>
              <a:t>Click to edit Master title style</a:t>
            </a:r>
            <a:endParaRPr/>
          </a:p>
        </p:txBody>
      </p:sp>
      <p:sp>
        <p:nvSpPr>
          <p:cNvPr id="3" name="Text Placeholder 2"/>
          <p:cNvSpPr>
            <a:spLocks noGrp="1"/>
          </p:cNvSpPr>
          <p:nvPr>
            <p:ph type="body" idx="1"/>
          </p:nvPr>
        </p:nvSpPr>
        <p:spPr>
          <a:xfrm>
            <a:off x="765175" y="2070846"/>
            <a:ext cx="7612064" cy="418203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03CEC41E-48BD-4881-B6FF-D82EEBBCD904}" type="datetimeFigureOut">
              <a:rPr lang="en-US" smtClean="0"/>
              <a:t>3/11/17</a:t>
            </a:fld>
            <a:endParaRPr lang="en-US"/>
          </a:p>
        </p:txBody>
      </p:sp>
      <p:sp>
        <p:nvSpPr>
          <p:cNvPr id="5" name="Footer Placeholder 4"/>
          <p:cNvSpPr>
            <a:spLocks noGrp="1"/>
          </p:cNvSpPr>
          <p:nvPr>
            <p:ph type="ftr" sz="quarter" idx="3"/>
          </p:nvPr>
        </p:nvSpPr>
        <p:spPr>
          <a:xfrm>
            <a:off x="443753" y="6356350"/>
            <a:ext cx="289560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200">
                <a:solidFill>
                  <a:schemeClr val="bg1"/>
                </a:solidFill>
              </a:defRPr>
            </a:lvl1pPr>
          </a:lstStyle>
          <a:p>
            <a:fld id="{459A5F39-4CE7-434C-A5CB-50A36345160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p:titleStyle>
    <p:bodyStyle>
      <a:lvl1pPr marL="342900" indent="-342900" algn="l" defTabSz="914400" rtl="0" eaLnBrk="1" latinLnBrk="0" hangingPunct="1">
        <a:spcBef>
          <a:spcPts val="2000"/>
        </a:spcBef>
        <a:buFont typeface="Wingdings 2" pitchFamily="18" charset="2"/>
        <a:buChar char=""/>
        <a:defRPr sz="2400" kern="1200">
          <a:solidFill>
            <a:schemeClr val="bg1"/>
          </a:solidFill>
          <a:effectLst>
            <a:outerShdw blurRad="63500" dist="50800" dir="2700000" algn="tl" rotWithShape="0">
              <a:prstClr val="black">
                <a:alpha val="50000"/>
              </a:prstClr>
            </a:outerShdw>
          </a:effectLst>
          <a:latin typeface="+mn-lt"/>
          <a:ea typeface="+mn-ea"/>
          <a:cs typeface="+mn-cs"/>
        </a:defRPr>
      </a:lvl1pPr>
      <a:lvl2pPr marL="685800" indent="-336550" algn="l" defTabSz="914400" rtl="0" eaLnBrk="1" latinLnBrk="0" hangingPunct="1">
        <a:spcBef>
          <a:spcPts val="600"/>
        </a:spcBef>
        <a:buFont typeface="Wingdings 2" pitchFamily="18" charset="2"/>
        <a:buChar char=""/>
        <a:defRPr sz="2200" kern="1200">
          <a:solidFill>
            <a:schemeClr val="bg1"/>
          </a:solidFill>
          <a:effectLst>
            <a:outerShdw blurRad="63500" dist="50800" dir="2700000" algn="tl" rotWithShape="0">
              <a:prstClr val="black">
                <a:alpha val="50000"/>
              </a:prstClr>
            </a:outerShdw>
          </a:effectLst>
          <a:latin typeface="+mn-lt"/>
          <a:ea typeface="+mn-ea"/>
          <a:cs typeface="+mn-cs"/>
        </a:defRPr>
      </a:lvl2pPr>
      <a:lvl3pPr marL="1035050" indent="-349250" algn="l" defTabSz="914400" rtl="0" eaLnBrk="1" latinLnBrk="0" hangingPunct="1">
        <a:spcBef>
          <a:spcPts val="600"/>
        </a:spcBef>
        <a:buFont typeface="Wingdings 2" pitchFamily="18" charset="2"/>
        <a:buChar char=""/>
        <a:defRPr sz="2000" kern="1200">
          <a:solidFill>
            <a:schemeClr val="bg1"/>
          </a:solidFill>
          <a:effectLst>
            <a:outerShdw blurRad="63500" dist="50800" dir="2700000" algn="tl" rotWithShape="0">
              <a:prstClr val="black">
                <a:alpha val="50000"/>
              </a:prstClr>
            </a:outerShdw>
          </a:effectLst>
          <a:latin typeface="+mn-lt"/>
          <a:ea typeface="+mn-ea"/>
          <a:cs typeface="+mn-cs"/>
        </a:defRPr>
      </a:lvl3pPr>
      <a:lvl4pPr marL="1371600" indent="-3365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4pPr>
      <a:lvl5pPr marL="1720850" indent="-3492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5pPr>
      <a:lvl6pPr marL="20558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6pPr>
      <a:lvl7pPr marL="23987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7pPr>
      <a:lvl8pPr marL="2743200"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8pPr>
      <a:lvl9pPr marL="3087688" indent="-344488" algn="l" defTabSz="914400" rtl="0" eaLnBrk="1" latinLnBrk="0" hangingPunct="1">
        <a:spcBef>
          <a:spcPct val="20000"/>
        </a:spcBef>
        <a:buFont typeface="Wingdings 2" pitchFamily="18" charset="2"/>
        <a:buChar char=""/>
        <a:defRPr lang="en-US" sz="1800" kern="1200" dirty="0">
          <a:solidFill>
            <a:schemeClr val="bg1"/>
          </a:solidFill>
          <a:effectLst>
            <a:outerShdw blurRad="63500" dist="50800" dir="2700000" algn="tl" rotWithShape="0">
              <a:prstClr val="black">
                <a:alpha val="5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DIRECTIVES: QUESTIONS &amp; ACTION SKILLS</a:t>
            </a:r>
            <a:endParaRPr lang="en-US" dirty="0"/>
          </a:p>
        </p:txBody>
      </p:sp>
      <p:sp>
        <p:nvSpPr>
          <p:cNvPr id="3" name="Subtitle 2"/>
          <p:cNvSpPr>
            <a:spLocks noGrp="1"/>
          </p:cNvSpPr>
          <p:nvPr>
            <p:ph type="subTitle" idx="1"/>
          </p:nvPr>
        </p:nvSpPr>
        <p:spPr/>
        <p:txBody>
          <a:bodyPr/>
          <a:lstStyle/>
          <a:p>
            <a:r>
              <a:rPr lang="en-US" dirty="0" smtClean="0"/>
              <a:t>CHAPTER 4			</a:t>
            </a:r>
            <a:r>
              <a:rPr lang="en-US" dirty="0" err="1" smtClean="0"/>
              <a:t>Uzm</a:t>
            </a:r>
            <a:r>
              <a:rPr lang="en-US" dirty="0" smtClean="0"/>
              <a:t>. </a:t>
            </a:r>
            <a:r>
              <a:rPr lang="en-US" dirty="0" err="1" smtClean="0"/>
              <a:t>Psk</a:t>
            </a:r>
            <a:r>
              <a:rPr lang="en-US" dirty="0" smtClean="0"/>
              <a:t>. </a:t>
            </a:r>
            <a:r>
              <a:rPr lang="en-US" dirty="0" err="1" smtClean="0"/>
              <a:t>Özlem</a:t>
            </a:r>
            <a:r>
              <a:rPr lang="en-US" dirty="0" smtClean="0"/>
              <a:t> </a:t>
            </a:r>
            <a:r>
              <a:rPr lang="en-US" dirty="0" err="1" smtClean="0"/>
              <a:t>Ataoğlu</a:t>
            </a:r>
            <a:endParaRPr lang="en-US" dirty="0"/>
          </a:p>
        </p:txBody>
      </p:sp>
    </p:spTree>
    <p:extLst>
      <p:ext uri="{BB962C8B-B14F-4D97-AF65-F5344CB8AC3E}">
        <p14:creationId xmlns:p14="http://schemas.microsoft.com/office/powerpoint/2010/main" val="2621193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smtClean="0"/>
              <a:t>Indirect/Implied Questions </a:t>
            </a:r>
            <a:r>
              <a:rPr lang="en-US" dirty="0" smtClean="0"/>
              <a:t>It includes phrases such as “</a:t>
            </a:r>
            <a:r>
              <a:rPr lang="en-US" dirty="0" err="1" smtClean="0"/>
              <a:t>Merak</a:t>
            </a:r>
            <a:r>
              <a:rPr lang="en-US" dirty="0" smtClean="0"/>
              <a:t> </a:t>
            </a:r>
            <a:r>
              <a:rPr lang="en-US" dirty="0" err="1" smtClean="0"/>
              <a:t>ettim</a:t>
            </a:r>
            <a:r>
              <a:rPr lang="en-US" dirty="0" smtClean="0"/>
              <a:t> de…”, “</a:t>
            </a:r>
            <a:r>
              <a:rPr lang="en-US" dirty="0" err="1" smtClean="0"/>
              <a:t>Şu</a:t>
            </a:r>
            <a:r>
              <a:rPr lang="en-US" dirty="0" smtClean="0"/>
              <a:t> </a:t>
            </a:r>
            <a:r>
              <a:rPr lang="en-US" dirty="0" err="1" smtClean="0"/>
              <a:t>ilginç</a:t>
            </a:r>
            <a:r>
              <a:rPr lang="en-US" dirty="0" smtClean="0"/>
              <a:t> </a:t>
            </a:r>
            <a:r>
              <a:rPr lang="en-US" dirty="0" err="1" smtClean="0"/>
              <a:t>geldi</a:t>
            </a:r>
            <a:r>
              <a:rPr lang="en-US" dirty="0" smtClean="0"/>
              <a:t>…”, “…… </a:t>
            </a:r>
            <a:r>
              <a:rPr lang="en-US" dirty="0" err="1" smtClean="0"/>
              <a:t>zor</a:t>
            </a:r>
            <a:r>
              <a:rPr lang="en-US" dirty="0" smtClean="0"/>
              <a:t> </a:t>
            </a:r>
            <a:r>
              <a:rPr lang="en-US" dirty="0" err="1" smtClean="0"/>
              <a:t>olmalı</a:t>
            </a:r>
            <a:r>
              <a:rPr lang="en-US" dirty="0" smtClean="0"/>
              <a:t>.”</a:t>
            </a:r>
          </a:p>
          <a:p>
            <a:r>
              <a:rPr lang="en-US" dirty="0" smtClean="0"/>
              <a:t>The therapist is curious but does not push the patient to answer</a:t>
            </a:r>
          </a:p>
          <a:p>
            <a:r>
              <a:rPr lang="en-US" dirty="0" smtClean="0"/>
              <a:t>We need to be curious in order to create a curiosity in the patient that causes him/her to explore the pattern</a:t>
            </a:r>
          </a:p>
          <a:p>
            <a:r>
              <a:rPr lang="en-US" dirty="0" smtClean="0"/>
              <a:t>We do not use this too frequently, it will sound unreal, try to use it after your therapeutic alliance has developed</a:t>
            </a:r>
            <a:endParaRPr lang="en-US" dirty="0"/>
          </a:p>
        </p:txBody>
      </p:sp>
    </p:spTree>
    <p:extLst>
      <p:ext uri="{BB962C8B-B14F-4D97-AF65-F5344CB8AC3E}">
        <p14:creationId xmlns:p14="http://schemas.microsoft.com/office/powerpoint/2010/main" val="1652121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Projective/</a:t>
            </a:r>
            <a:r>
              <a:rPr lang="en-US" b="1" dirty="0" err="1" smtClean="0"/>
              <a:t>Presuppositional</a:t>
            </a:r>
            <a:r>
              <a:rPr lang="en-US" b="1" dirty="0" smtClean="0"/>
              <a:t> Questions </a:t>
            </a:r>
            <a:r>
              <a:rPr lang="en-US" dirty="0" smtClean="0"/>
              <a:t>It aims to explain and realize the conscious and unconscious emotion, belief and </a:t>
            </a:r>
            <a:r>
              <a:rPr lang="en-US" dirty="0" err="1" smtClean="0"/>
              <a:t>behaviour</a:t>
            </a:r>
            <a:r>
              <a:rPr lang="en-US" dirty="0" smtClean="0"/>
              <a:t> progresses</a:t>
            </a:r>
          </a:p>
          <a:p>
            <a:r>
              <a:rPr lang="en-US" dirty="0" smtClean="0"/>
              <a:t>We want the patient to create a hypothetical case</a:t>
            </a:r>
          </a:p>
          <a:p>
            <a:r>
              <a:rPr lang="en-US" dirty="0" smtClean="0"/>
              <a:t>We try to trigger the mental images</a:t>
            </a:r>
          </a:p>
          <a:p>
            <a:r>
              <a:rPr lang="en-US" dirty="0" smtClean="0"/>
              <a:t>“Size </a:t>
            </a:r>
            <a:r>
              <a:rPr lang="en-US" dirty="0" err="1" smtClean="0"/>
              <a:t>bir</a:t>
            </a:r>
            <a:r>
              <a:rPr lang="en-US" dirty="0" smtClean="0"/>
              <a:t> </a:t>
            </a:r>
            <a:r>
              <a:rPr lang="en-US" dirty="0" err="1" smtClean="0"/>
              <a:t>güç</a:t>
            </a:r>
            <a:r>
              <a:rPr lang="en-US" dirty="0" smtClean="0"/>
              <a:t> </a:t>
            </a:r>
            <a:r>
              <a:rPr lang="en-US" dirty="0" err="1" smtClean="0"/>
              <a:t>verecek</a:t>
            </a:r>
            <a:r>
              <a:rPr lang="en-US" dirty="0" smtClean="0"/>
              <a:t> </a:t>
            </a:r>
            <a:r>
              <a:rPr lang="en-US" dirty="0" err="1" smtClean="0"/>
              <a:t>olsaydık</a:t>
            </a:r>
            <a:r>
              <a:rPr lang="en-US" dirty="0" smtClean="0"/>
              <a:t>, ne </a:t>
            </a:r>
            <a:r>
              <a:rPr lang="en-US" dirty="0" err="1" smtClean="0"/>
              <a:t>olmasını</a:t>
            </a:r>
            <a:r>
              <a:rPr lang="en-US" dirty="0" smtClean="0"/>
              <a:t> </a:t>
            </a:r>
            <a:r>
              <a:rPr lang="en-US" dirty="0" err="1" smtClean="0"/>
              <a:t>isterdiniz</a:t>
            </a:r>
            <a:r>
              <a:rPr lang="en-US" dirty="0" smtClean="0"/>
              <a:t>?”</a:t>
            </a:r>
          </a:p>
          <a:p>
            <a:r>
              <a:rPr lang="en-US" dirty="0" smtClean="0"/>
              <a:t>It can function as projective tests – we try to collect personal values, beliefs, images, etc. </a:t>
            </a:r>
          </a:p>
          <a:p>
            <a:r>
              <a:rPr lang="en-US" dirty="0" smtClean="0"/>
              <a:t>“</a:t>
            </a:r>
            <a:r>
              <a:rPr lang="en-US" dirty="0" err="1" smtClean="0"/>
              <a:t>Hayatınızdaki</a:t>
            </a:r>
            <a:r>
              <a:rPr lang="en-US" dirty="0" smtClean="0"/>
              <a:t> her </a:t>
            </a:r>
            <a:r>
              <a:rPr lang="en-US" dirty="0" err="1" smtClean="0"/>
              <a:t>şeyden</a:t>
            </a:r>
            <a:r>
              <a:rPr lang="en-US" dirty="0" smtClean="0"/>
              <a:t> </a:t>
            </a:r>
            <a:r>
              <a:rPr lang="en-US" dirty="0" err="1" smtClean="0"/>
              <a:t>bir</a:t>
            </a:r>
            <a:r>
              <a:rPr lang="en-US" dirty="0" smtClean="0"/>
              <a:t> </a:t>
            </a:r>
            <a:r>
              <a:rPr lang="en-US" dirty="0" err="1" smtClean="0"/>
              <a:t>şeyi</a:t>
            </a:r>
            <a:r>
              <a:rPr lang="en-US" dirty="0" smtClean="0"/>
              <a:t>/</a:t>
            </a:r>
            <a:r>
              <a:rPr lang="en-US" dirty="0" err="1" smtClean="0"/>
              <a:t>kişiyi</a:t>
            </a:r>
            <a:r>
              <a:rPr lang="en-US" dirty="0" smtClean="0"/>
              <a:t> </a:t>
            </a:r>
            <a:r>
              <a:rPr lang="en-US" dirty="0" err="1" smtClean="0"/>
              <a:t>kazanmak</a:t>
            </a:r>
            <a:r>
              <a:rPr lang="en-US" dirty="0" smtClean="0"/>
              <a:t> </a:t>
            </a:r>
            <a:r>
              <a:rPr lang="en-US" dirty="0" err="1" smtClean="0"/>
              <a:t>için</a:t>
            </a:r>
            <a:r>
              <a:rPr lang="en-US" dirty="0" smtClean="0"/>
              <a:t> </a:t>
            </a:r>
            <a:r>
              <a:rPr lang="en-US" dirty="0" err="1" smtClean="0"/>
              <a:t>vazgeçecek</a:t>
            </a:r>
            <a:r>
              <a:rPr lang="en-US" dirty="0" smtClean="0"/>
              <a:t> </a:t>
            </a:r>
            <a:r>
              <a:rPr lang="en-US" dirty="0" err="1" smtClean="0"/>
              <a:t>olsaydınız</a:t>
            </a:r>
            <a:r>
              <a:rPr lang="en-US" dirty="0" smtClean="0"/>
              <a:t> </a:t>
            </a:r>
            <a:r>
              <a:rPr lang="en-US" dirty="0" err="1" smtClean="0"/>
              <a:t>bu</a:t>
            </a:r>
            <a:r>
              <a:rPr lang="en-US" dirty="0" smtClean="0"/>
              <a:t> ne/</a:t>
            </a:r>
            <a:r>
              <a:rPr lang="en-US" dirty="0" err="1" smtClean="0"/>
              <a:t>kim</a:t>
            </a:r>
            <a:r>
              <a:rPr lang="en-US" dirty="0" smtClean="0"/>
              <a:t> </a:t>
            </a:r>
            <a:r>
              <a:rPr lang="en-US" dirty="0" err="1" smtClean="0"/>
              <a:t>olurdu</a:t>
            </a:r>
            <a:r>
              <a:rPr lang="en-US" dirty="0" smtClean="0"/>
              <a:t>?”</a:t>
            </a:r>
            <a:endParaRPr lang="en-US" dirty="0"/>
          </a:p>
        </p:txBody>
      </p:sp>
    </p:spTree>
    <p:extLst>
      <p:ext uri="{BB962C8B-B14F-4D97-AF65-F5344CB8AC3E}">
        <p14:creationId xmlns:p14="http://schemas.microsoft.com/office/powerpoint/2010/main" val="18153644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 QUESTIONS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Other questioning techniques are directive, direct/encourage the patient to think, feel, evaluate the situation</a:t>
            </a:r>
          </a:p>
          <a:p>
            <a:r>
              <a:rPr lang="en-US" dirty="0" smtClean="0"/>
              <a:t>Solution – focused therapists use therapeutic questioning mostly </a:t>
            </a:r>
            <a:r>
              <a:rPr lang="en-US" dirty="0" smtClean="0">
                <a:sym typeface="Wingdings"/>
              </a:rPr>
              <a:t> they do not comment, confront, or push the patient.</a:t>
            </a:r>
          </a:p>
          <a:p>
            <a:r>
              <a:rPr lang="en-US" dirty="0" smtClean="0">
                <a:sym typeface="Wingdings"/>
              </a:rPr>
              <a:t>The focus is on today and the future, NOT the past</a:t>
            </a:r>
          </a:p>
          <a:p>
            <a:r>
              <a:rPr lang="en-US" dirty="0" smtClean="0">
                <a:sym typeface="Wingdings"/>
              </a:rPr>
              <a:t>What is going on today, what does the patient want today, how does s/he believe to solve the problems, etc.</a:t>
            </a:r>
          </a:p>
          <a:p>
            <a:r>
              <a:rPr lang="en-US" dirty="0" smtClean="0">
                <a:sym typeface="Wingdings"/>
              </a:rPr>
              <a:t>Solution – focused therapists say that if we direct the patient anyway, we should direct them to the positive, hopeful, functioning patterns</a:t>
            </a:r>
          </a:p>
          <a:p>
            <a:endParaRPr lang="en-US" dirty="0"/>
          </a:p>
        </p:txBody>
      </p:sp>
    </p:spTree>
    <p:extLst>
      <p:ext uri="{BB962C8B-B14F-4D97-AF65-F5344CB8AC3E}">
        <p14:creationId xmlns:p14="http://schemas.microsoft.com/office/powerpoint/2010/main" val="26194321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smtClean="0"/>
              <a:t>The Pretreatment Change Question </a:t>
            </a:r>
            <a:r>
              <a:rPr lang="en-US" dirty="0" smtClean="0"/>
              <a:t>There are evidence that after the patient makes an appointment, s/he starts her journey of change within the therapy sessions</a:t>
            </a:r>
          </a:p>
          <a:p>
            <a:r>
              <a:rPr lang="en-US" dirty="0" smtClean="0"/>
              <a:t>So, firstly we ask “İlk </a:t>
            </a:r>
            <a:r>
              <a:rPr lang="en-US" dirty="0" err="1" smtClean="0"/>
              <a:t>aradığınızdan</a:t>
            </a:r>
            <a:r>
              <a:rPr lang="en-US" dirty="0" smtClean="0"/>
              <a:t> </a:t>
            </a:r>
            <a:r>
              <a:rPr lang="en-US" dirty="0" err="1" smtClean="0"/>
              <a:t>bu</a:t>
            </a:r>
            <a:r>
              <a:rPr lang="en-US" dirty="0" smtClean="0"/>
              <a:t> </a:t>
            </a:r>
            <a:r>
              <a:rPr lang="en-US" dirty="0" err="1" smtClean="0"/>
              <a:t>yana</a:t>
            </a:r>
            <a:r>
              <a:rPr lang="en-US" dirty="0" smtClean="0"/>
              <a:t> </a:t>
            </a:r>
            <a:r>
              <a:rPr lang="en-US" dirty="0" err="1" smtClean="0"/>
              <a:t>neler</a:t>
            </a:r>
            <a:r>
              <a:rPr lang="en-US" dirty="0" smtClean="0"/>
              <a:t> </a:t>
            </a:r>
            <a:r>
              <a:rPr lang="en-US" dirty="0" err="1" smtClean="0"/>
              <a:t>değişti</a:t>
            </a:r>
            <a:r>
              <a:rPr lang="en-US" dirty="0" smtClean="0"/>
              <a:t>?”</a:t>
            </a:r>
          </a:p>
          <a:p>
            <a:r>
              <a:rPr lang="en-US" dirty="0" smtClean="0"/>
              <a:t>If the patient says nothing has changed or there is no distinct change, then we can say “</a:t>
            </a:r>
            <a:r>
              <a:rPr lang="en-US" dirty="0" err="1" smtClean="0"/>
              <a:t>Seansların</a:t>
            </a:r>
            <a:r>
              <a:rPr lang="en-US" dirty="0" smtClean="0"/>
              <a:t> </a:t>
            </a:r>
            <a:r>
              <a:rPr lang="en-US" dirty="0" err="1" smtClean="0"/>
              <a:t>verimli</a:t>
            </a:r>
            <a:r>
              <a:rPr lang="en-US" dirty="0" smtClean="0"/>
              <a:t>/</a:t>
            </a:r>
            <a:r>
              <a:rPr lang="en-US" dirty="0" err="1" smtClean="0"/>
              <a:t>olumlu</a:t>
            </a:r>
            <a:r>
              <a:rPr lang="en-US" dirty="0" smtClean="0"/>
              <a:t>/</a:t>
            </a:r>
            <a:r>
              <a:rPr lang="en-US" dirty="0" err="1" smtClean="0"/>
              <a:t>iyi</a:t>
            </a:r>
            <a:r>
              <a:rPr lang="en-US" dirty="0" smtClean="0"/>
              <a:t> </a:t>
            </a:r>
            <a:r>
              <a:rPr lang="en-US" dirty="0" err="1" smtClean="0"/>
              <a:t>geçmesi</a:t>
            </a:r>
            <a:r>
              <a:rPr lang="en-US" dirty="0" smtClean="0"/>
              <a:t> </a:t>
            </a:r>
            <a:r>
              <a:rPr lang="en-US" dirty="0" err="1" smtClean="0"/>
              <a:t>için</a:t>
            </a:r>
            <a:r>
              <a:rPr lang="en-US" dirty="0" smtClean="0"/>
              <a:t> ne </a:t>
            </a:r>
            <a:r>
              <a:rPr lang="en-US" dirty="0" err="1" smtClean="0"/>
              <a:t>isterdiniz</a:t>
            </a:r>
            <a:r>
              <a:rPr lang="en-US" dirty="0" smtClean="0"/>
              <a:t>?”, “</a:t>
            </a:r>
            <a:r>
              <a:rPr lang="en-US" dirty="0" err="1" smtClean="0"/>
              <a:t>Daha</a:t>
            </a:r>
            <a:r>
              <a:rPr lang="en-US" dirty="0" smtClean="0"/>
              <a:t> </a:t>
            </a:r>
            <a:r>
              <a:rPr lang="en-US" dirty="0" err="1" smtClean="0"/>
              <a:t>kötü</a:t>
            </a:r>
            <a:r>
              <a:rPr lang="en-US" dirty="0" smtClean="0"/>
              <a:t> </a:t>
            </a:r>
            <a:r>
              <a:rPr lang="en-US" dirty="0" err="1" smtClean="0"/>
              <a:t>olmamak</a:t>
            </a:r>
            <a:r>
              <a:rPr lang="en-US" dirty="0" smtClean="0"/>
              <a:t> </a:t>
            </a:r>
            <a:r>
              <a:rPr lang="en-US" dirty="0" err="1" smtClean="0"/>
              <a:t>için</a:t>
            </a:r>
            <a:r>
              <a:rPr lang="en-US" dirty="0" smtClean="0"/>
              <a:t> ne </a:t>
            </a:r>
            <a:r>
              <a:rPr lang="en-US" dirty="0" err="1" smtClean="0"/>
              <a:t>gibi</a:t>
            </a:r>
            <a:r>
              <a:rPr lang="en-US" dirty="0" smtClean="0"/>
              <a:t> </a:t>
            </a:r>
            <a:r>
              <a:rPr lang="en-US" dirty="0" err="1" smtClean="0"/>
              <a:t>değişim</a:t>
            </a:r>
            <a:r>
              <a:rPr lang="en-US" dirty="0" smtClean="0"/>
              <a:t> </a:t>
            </a:r>
            <a:r>
              <a:rPr lang="en-US" dirty="0" err="1" smtClean="0"/>
              <a:t>olmalıydı</a:t>
            </a:r>
            <a:r>
              <a:rPr lang="en-US" dirty="0" smtClean="0"/>
              <a:t> </a:t>
            </a:r>
            <a:r>
              <a:rPr lang="en-US" dirty="0" err="1" smtClean="0"/>
              <a:t>hayatınızda</a:t>
            </a:r>
            <a:r>
              <a:rPr lang="en-US" dirty="0" smtClean="0"/>
              <a:t>?”</a:t>
            </a:r>
          </a:p>
          <a:p>
            <a:r>
              <a:rPr lang="en-US" dirty="0" smtClean="0"/>
              <a:t>Let’s say the patient says “</a:t>
            </a:r>
            <a:r>
              <a:rPr lang="en-US" dirty="0" err="1" smtClean="0"/>
              <a:t>İş</a:t>
            </a:r>
            <a:r>
              <a:rPr lang="en-US" dirty="0" smtClean="0"/>
              <a:t> </a:t>
            </a:r>
            <a:r>
              <a:rPr lang="en-US" dirty="0" err="1" smtClean="0"/>
              <a:t>aramaya</a:t>
            </a:r>
            <a:r>
              <a:rPr lang="en-US" dirty="0" smtClean="0"/>
              <a:t> </a:t>
            </a:r>
            <a:r>
              <a:rPr lang="en-US" dirty="0" err="1" smtClean="0"/>
              <a:t>başlamak</a:t>
            </a:r>
            <a:r>
              <a:rPr lang="en-US" dirty="0" smtClean="0"/>
              <a:t> </a:t>
            </a:r>
            <a:r>
              <a:rPr lang="en-US" dirty="0" err="1" smtClean="0"/>
              <a:t>iyi</a:t>
            </a:r>
            <a:r>
              <a:rPr lang="en-US" dirty="0" smtClean="0"/>
              <a:t> </a:t>
            </a:r>
            <a:r>
              <a:rPr lang="en-US" dirty="0" err="1" smtClean="0"/>
              <a:t>olurdu</a:t>
            </a:r>
            <a:r>
              <a:rPr lang="en-US" dirty="0" smtClean="0"/>
              <a:t>.”, then the therapist may ask “</a:t>
            </a:r>
            <a:r>
              <a:rPr lang="en-US" dirty="0" err="1" smtClean="0"/>
              <a:t>İş</a:t>
            </a:r>
            <a:r>
              <a:rPr lang="en-US" dirty="0" smtClean="0"/>
              <a:t> </a:t>
            </a:r>
            <a:r>
              <a:rPr lang="en-US" dirty="0" err="1" smtClean="0"/>
              <a:t>aramanın</a:t>
            </a:r>
            <a:r>
              <a:rPr lang="en-US" dirty="0" smtClean="0"/>
              <a:t> ne </a:t>
            </a:r>
            <a:r>
              <a:rPr lang="en-US" dirty="0" err="1" smtClean="0"/>
              <a:t>açıdan</a:t>
            </a:r>
            <a:r>
              <a:rPr lang="en-US" dirty="0" smtClean="0"/>
              <a:t> </a:t>
            </a:r>
            <a:r>
              <a:rPr lang="en-US" dirty="0" err="1" smtClean="0"/>
              <a:t>iyi</a:t>
            </a:r>
            <a:r>
              <a:rPr lang="en-US" dirty="0" smtClean="0"/>
              <a:t> </a:t>
            </a:r>
            <a:r>
              <a:rPr lang="en-US" dirty="0" err="1" smtClean="0"/>
              <a:t>olduğunu</a:t>
            </a:r>
            <a:r>
              <a:rPr lang="en-US" dirty="0" smtClean="0"/>
              <a:t>, </a:t>
            </a:r>
            <a:r>
              <a:rPr lang="en-US" dirty="0" err="1" smtClean="0"/>
              <a:t>bunun</a:t>
            </a:r>
            <a:r>
              <a:rPr lang="en-US" dirty="0" smtClean="0"/>
              <a:t> </a:t>
            </a:r>
            <a:r>
              <a:rPr lang="en-US" dirty="0" err="1" smtClean="0"/>
              <a:t>için</a:t>
            </a:r>
            <a:r>
              <a:rPr lang="en-US" dirty="0" smtClean="0"/>
              <a:t> </a:t>
            </a:r>
            <a:r>
              <a:rPr lang="en-US" dirty="0" err="1" smtClean="0"/>
              <a:t>nasıl</a:t>
            </a:r>
            <a:r>
              <a:rPr lang="en-US" dirty="0" smtClean="0"/>
              <a:t> </a:t>
            </a:r>
            <a:r>
              <a:rPr lang="en-US" dirty="0" err="1" smtClean="0"/>
              <a:t>bir</a:t>
            </a:r>
            <a:r>
              <a:rPr lang="en-US" dirty="0" smtClean="0"/>
              <a:t> </a:t>
            </a:r>
            <a:r>
              <a:rPr lang="en-US" dirty="0" err="1" smtClean="0"/>
              <a:t>motivasyonunuz</a:t>
            </a:r>
            <a:r>
              <a:rPr lang="en-US" dirty="0" smtClean="0"/>
              <a:t> </a:t>
            </a:r>
            <a:r>
              <a:rPr lang="en-US" dirty="0" err="1" smtClean="0"/>
              <a:t>olması</a:t>
            </a:r>
            <a:r>
              <a:rPr lang="en-US" dirty="0" smtClean="0"/>
              <a:t> </a:t>
            </a:r>
            <a:r>
              <a:rPr lang="en-US" dirty="0" err="1" smtClean="0"/>
              <a:t>gerektiğini</a:t>
            </a:r>
            <a:r>
              <a:rPr lang="en-US" dirty="0" smtClean="0"/>
              <a:t> </a:t>
            </a:r>
            <a:r>
              <a:rPr lang="en-US" dirty="0" err="1" smtClean="0"/>
              <a:t>düşünüyorsunuz</a:t>
            </a:r>
            <a:r>
              <a:rPr lang="en-US" dirty="0" smtClean="0"/>
              <a:t>?”</a:t>
            </a:r>
          </a:p>
          <a:p>
            <a:r>
              <a:rPr lang="en-US" dirty="0" smtClean="0"/>
              <a:t>For a positive change, we promote and make emphasis on personal skills </a:t>
            </a:r>
            <a:r>
              <a:rPr lang="en-US" dirty="0" smtClean="0">
                <a:sym typeface="Wingdings"/>
              </a:rPr>
              <a:t> this will start the solution process</a:t>
            </a:r>
            <a:endParaRPr lang="en-US" dirty="0"/>
          </a:p>
        </p:txBody>
      </p:sp>
    </p:spTree>
    <p:extLst>
      <p:ext uri="{BB962C8B-B14F-4D97-AF65-F5344CB8AC3E}">
        <p14:creationId xmlns:p14="http://schemas.microsoft.com/office/powerpoint/2010/main" val="10288794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Scaling Questions </a:t>
            </a:r>
            <a:r>
              <a:rPr lang="en-US" dirty="0" smtClean="0"/>
              <a:t>We use this to see clearly the potential change on the patient</a:t>
            </a:r>
          </a:p>
          <a:p>
            <a:r>
              <a:rPr lang="en-US" dirty="0" smtClean="0"/>
              <a:t>In order to do this, we use scales (as we do in CBT)</a:t>
            </a:r>
          </a:p>
          <a:p>
            <a:pPr marL="0" indent="0">
              <a:buNone/>
            </a:pPr>
            <a:r>
              <a:rPr lang="en-US" dirty="0" smtClean="0"/>
              <a:t>T: </a:t>
            </a:r>
            <a:r>
              <a:rPr lang="en-US" dirty="0" err="1" smtClean="0"/>
              <a:t>Geçtiğimiz</a:t>
            </a:r>
            <a:r>
              <a:rPr lang="en-US" dirty="0" smtClean="0"/>
              <a:t> </a:t>
            </a:r>
            <a:r>
              <a:rPr lang="en-US" dirty="0" err="1" smtClean="0"/>
              <a:t>haftadan</a:t>
            </a:r>
            <a:r>
              <a:rPr lang="en-US" dirty="0" smtClean="0"/>
              <a:t> </a:t>
            </a:r>
            <a:r>
              <a:rPr lang="en-US" dirty="0" err="1" smtClean="0"/>
              <a:t>bu</a:t>
            </a:r>
            <a:r>
              <a:rPr lang="en-US" dirty="0" smtClean="0"/>
              <a:t> </a:t>
            </a:r>
            <a:r>
              <a:rPr lang="en-US" dirty="0" err="1" smtClean="0"/>
              <a:t>yana</a:t>
            </a:r>
            <a:r>
              <a:rPr lang="en-US" dirty="0" smtClean="0"/>
              <a:t> </a:t>
            </a:r>
            <a:r>
              <a:rPr lang="en-US" dirty="0" err="1" smtClean="0"/>
              <a:t>hissettiğiniz</a:t>
            </a:r>
            <a:r>
              <a:rPr lang="en-US" dirty="0" smtClean="0"/>
              <a:t> en </a:t>
            </a:r>
            <a:r>
              <a:rPr lang="en-US" dirty="0" err="1" smtClean="0"/>
              <a:t>yoğun</a:t>
            </a:r>
            <a:r>
              <a:rPr lang="en-US" dirty="0" smtClean="0"/>
              <a:t> </a:t>
            </a:r>
            <a:r>
              <a:rPr lang="en-US" dirty="0" err="1" smtClean="0"/>
              <a:t>duygu</a:t>
            </a:r>
            <a:r>
              <a:rPr lang="en-US" dirty="0" smtClean="0"/>
              <a:t> </a:t>
            </a:r>
            <a:r>
              <a:rPr lang="en-US" dirty="0" err="1" smtClean="0"/>
              <a:t>neydi</a:t>
            </a:r>
            <a:r>
              <a:rPr lang="en-US" dirty="0" smtClean="0"/>
              <a:t>?</a:t>
            </a:r>
          </a:p>
          <a:p>
            <a:pPr marL="0" indent="0">
              <a:buNone/>
            </a:pPr>
            <a:r>
              <a:rPr lang="en-US" dirty="0" smtClean="0"/>
              <a:t>P: </a:t>
            </a:r>
            <a:r>
              <a:rPr lang="en-US" dirty="0" err="1" smtClean="0"/>
              <a:t>Muhtemelen</a:t>
            </a:r>
            <a:r>
              <a:rPr lang="en-US" dirty="0" smtClean="0"/>
              <a:t> </a:t>
            </a:r>
            <a:r>
              <a:rPr lang="en-US" dirty="0" err="1" smtClean="0"/>
              <a:t>kaygı</a:t>
            </a:r>
            <a:r>
              <a:rPr lang="en-US" dirty="0" smtClean="0"/>
              <a:t>.</a:t>
            </a:r>
          </a:p>
          <a:p>
            <a:pPr marL="0" indent="0">
              <a:buNone/>
            </a:pPr>
            <a:r>
              <a:rPr lang="en-US" dirty="0" smtClean="0"/>
              <a:t>T: 0 </a:t>
            </a:r>
            <a:r>
              <a:rPr lang="en-US" dirty="0" err="1" smtClean="0"/>
              <a:t>ile</a:t>
            </a:r>
            <a:r>
              <a:rPr lang="en-US" dirty="0" smtClean="0"/>
              <a:t> 10 </a:t>
            </a:r>
            <a:r>
              <a:rPr lang="en-US" dirty="0" err="1" smtClean="0"/>
              <a:t>arasında</a:t>
            </a:r>
            <a:r>
              <a:rPr lang="en-US" dirty="0" smtClean="0"/>
              <a:t> </a:t>
            </a:r>
            <a:r>
              <a:rPr lang="en-US" dirty="0" err="1" smtClean="0"/>
              <a:t>derecelendirirseniz</a:t>
            </a:r>
            <a:r>
              <a:rPr lang="en-US" dirty="0" smtClean="0"/>
              <a:t> </a:t>
            </a:r>
            <a:r>
              <a:rPr lang="en-US" dirty="0" err="1" smtClean="0"/>
              <a:t>tüm</a:t>
            </a:r>
            <a:r>
              <a:rPr lang="en-US" dirty="0" smtClean="0"/>
              <a:t> </a:t>
            </a:r>
            <a:r>
              <a:rPr lang="en-US" dirty="0" err="1" smtClean="0"/>
              <a:t>haftayı</a:t>
            </a:r>
            <a:r>
              <a:rPr lang="en-US" dirty="0" smtClean="0"/>
              <a:t>, </a:t>
            </a:r>
            <a:r>
              <a:rPr lang="en-US" dirty="0" err="1" smtClean="0"/>
              <a:t>kaygıya</a:t>
            </a:r>
            <a:r>
              <a:rPr lang="en-US" dirty="0" smtClean="0"/>
              <a:t> </a:t>
            </a:r>
            <a:r>
              <a:rPr lang="en-US" dirty="0" err="1" smtClean="0"/>
              <a:t>kaç</a:t>
            </a:r>
            <a:r>
              <a:rPr lang="en-US" dirty="0" smtClean="0"/>
              <a:t> </a:t>
            </a:r>
            <a:r>
              <a:rPr lang="en-US" dirty="0" err="1" smtClean="0"/>
              <a:t>puan</a:t>
            </a:r>
            <a:r>
              <a:rPr lang="en-US" dirty="0" smtClean="0"/>
              <a:t> </a:t>
            </a:r>
            <a:r>
              <a:rPr lang="en-US" dirty="0" err="1" smtClean="0"/>
              <a:t>verirdiniz</a:t>
            </a:r>
            <a:r>
              <a:rPr lang="en-US" dirty="0" smtClean="0"/>
              <a:t>?</a:t>
            </a:r>
          </a:p>
          <a:p>
            <a:pPr marL="0" indent="0">
              <a:buNone/>
            </a:pPr>
            <a:r>
              <a:rPr lang="en-US" dirty="0" smtClean="0"/>
              <a:t>P: </a:t>
            </a:r>
            <a:r>
              <a:rPr lang="en-US" dirty="0" err="1" smtClean="0"/>
              <a:t>Sanırım</a:t>
            </a:r>
            <a:r>
              <a:rPr lang="en-US" dirty="0" smtClean="0"/>
              <a:t> 7 </a:t>
            </a:r>
            <a:r>
              <a:rPr lang="en-US" dirty="0" err="1" smtClean="0"/>
              <a:t>diyebilirim</a:t>
            </a:r>
            <a:r>
              <a:rPr lang="en-US" dirty="0" smtClean="0"/>
              <a:t>.</a:t>
            </a:r>
          </a:p>
          <a:p>
            <a:pPr marL="0" indent="0">
              <a:buNone/>
            </a:pPr>
            <a:r>
              <a:rPr lang="en-US" dirty="0" smtClean="0"/>
              <a:t>T: </a:t>
            </a:r>
            <a:r>
              <a:rPr lang="en-US" dirty="0" err="1" smtClean="0"/>
              <a:t>Peki</a:t>
            </a:r>
            <a:r>
              <a:rPr lang="en-US" dirty="0" smtClean="0"/>
              <a:t> </a:t>
            </a:r>
            <a:r>
              <a:rPr lang="en-US" dirty="0" err="1" smtClean="0"/>
              <a:t>diyelim</a:t>
            </a:r>
            <a:r>
              <a:rPr lang="en-US" dirty="0" smtClean="0"/>
              <a:t> </a:t>
            </a:r>
            <a:r>
              <a:rPr lang="en-US" dirty="0" err="1" smtClean="0"/>
              <a:t>önümüzdeki</a:t>
            </a:r>
            <a:r>
              <a:rPr lang="en-US" dirty="0" smtClean="0"/>
              <a:t> </a:t>
            </a:r>
            <a:r>
              <a:rPr lang="en-US" dirty="0" err="1" smtClean="0"/>
              <a:t>hafta</a:t>
            </a:r>
            <a:r>
              <a:rPr lang="en-US" dirty="0" smtClean="0"/>
              <a:t> </a:t>
            </a:r>
            <a:r>
              <a:rPr lang="en-US" dirty="0" err="1" smtClean="0"/>
              <a:t>bu</a:t>
            </a:r>
            <a:r>
              <a:rPr lang="en-US" dirty="0" smtClean="0"/>
              <a:t> </a:t>
            </a:r>
            <a:r>
              <a:rPr lang="en-US" dirty="0" err="1" smtClean="0"/>
              <a:t>soruya</a:t>
            </a:r>
            <a:r>
              <a:rPr lang="en-US" dirty="0" smtClean="0"/>
              <a:t> 6 </a:t>
            </a:r>
            <a:r>
              <a:rPr lang="en-US" dirty="0" err="1" smtClean="0"/>
              <a:t>olarak</a:t>
            </a:r>
            <a:r>
              <a:rPr lang="en-US" dirty="0" smtClean="0"/>
              <a:t> </a:t>
            </a:r>
            <a:r>
              <a:rPr lang="en-US" dirty="0" err="1" smtClean="0"/>
              <a:t>cevap</a:t>
            </a:r>
            <a:r>
              <a:rPr lang="en-US" dirty="0" smtClean="0"/>
              <a:t> </a:t>
            </a:r>
            <a:r>
              <a:rPr lang="en-US" dirty="0" err="1" smtClean="0"/>
              <a:t>verdiniz</a:t>
            </a:r>
            <a:r>
              <a:rPr lang="en-US" dirty="0" smtClean="0"/>
              <a:t>. </a:t>
            </a:r>
            <a:r>
              <a:rPr lang="en-US" dirty="0" err="1" smtClean="0"/>
              <a:t>Bunu</a:t>
            </a:r>
            <a:r>
              <a:rPr lang="en-US" dirty="0" smtClean="0"/>
              <a:t> </a:t>
            </a:r>
            <a:r>
              <a:rPr lang="en-US" dirty="0" err="1" smtClean="0"/>
              <a:t>söyleyebilmek</a:t>
            </a:r>
            <a:r>
              <a:rPr lang="en-US" dirty="0" smtClean="0"/>
              <a:t> </a:t>
            </a:r>
            <a:r>
              <a:rPr lang="en-US" dirty="0" err="1" smtClean="0"/>
              <a:t>için</a:t>
            </a:r>
            <a:r>
              <a:rPr lang="en-US" dirty="0" smtClean="0"/>
              <a:t> ne </a:t>
            </a:r>
            <a:r>
              <a:rPr lang="en-US" dirty="0" err="1" smtClean="0"/>
              <a:t>yapmış</a:t>
            </a:r>
            <a:r>
              <a:rPr lang="en-US" dirty="0" smtClean="0"/>
              <a:t> </a:t>
            </a:r>
            <a:r>
              <a:rPr lang="en-US" dirty="0" err="1" smtClean="0"/>
              <a:t>olurdunuz</a:t>
            </a:r>
            <a:r>
              <a:rPr lang="en-US" dirty="0" smtClean="0"/>
              <a:t>(</a:t>
            </a:r>
            <a:r>
              <a:rPr lang="en-US" dirty="0" err="1" smtClean="0"/>
              <a:t>neyi</a:t>
            </a:r>
            <a:r>
              <a:rPr lang="en-US" dirty="0" smtClean="0"/>
              <a:t> </a:t>
            </a:r>
            <a:r>
              <a:rPr lang="en-US" dirty="0" err="1" smtClean="0"/>
              <a:t>farklı</a:t>
            </a:r>
            <a:r>
              <a:rPr lang="en-US" dirty="0" smtClean="0"/>
              <a:t> </a:t>
            </a:r>
            <a:r>
              <a:rPr lang="en-US" dirty="0" err="1" smtClean="0"/>
              <a:t>yapmış</a:t>
            </a:r>
            <a:r>
              <a:rPr lang="en-US" dirty="0" smtClean="0"/>
              <a:t> </a:t>
            </a:r>
            <a:r>
              <a:rPr lang="en-US" dirty="0" err="1" smtClean="0"/>
              <a:t>olurdunuz</a:t>
            </a:r>
            <a:r>
              <a:rPr lang="en-US" dirty="0" smtClean="0"/>
              <a:t>)?</a:t>
            </a:r>
            <a:endParaRPr lang="en-US" dirty="0"/>
          </a:p>
        </p:txBody>
      </p:sp>
    </p:spTree>
    <p:extLst>
      <p:ext uri="{BB962C8B-B14F-4D97-AF65-F5344CB8AC3E}">
        <p14:creationId xmlns:p14="http://schemas.microsoft.com/office/powerpoint/2010/main" val="39401864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The try to make the solution as concrete as possible for the patient</a:t>
            </a:r>
          </a:p>
          <a:p>
            <a:r>
              <a:rPr lang="en-US" dirty="0" smtClean="0"/>
              <a:t>We put the focus on noticeable change</a:t>
            </a:r>
          </a:p>
          <a:p>
            <a:r>
              <a:rPr lang="en-US" dirty="0" smtClean="0"/>
              <a:t>More we focus on positive change, more we create the change to do it</a:t>
            </a:r>
            <a:endParaRPr lang="en-US" dirty="0"/>
          </a:p>
        </p:txBody>
      </p:sp>
    </p:spTree>
    <p:extLst>
      <p:ext uri="{BB962C8B-B14F-4D97-AF65-F5344CB8AC3E}">
        <p14:creationId xmlns:p14="http://schemas.microsoft.com/office/powerpoint/2010/main" val="35733821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5173" y="2070846"/>
            <a:ext cx="7612064" cy="4182035"/>
          </a:xfrm>
        </p:spPr>
        <p:txBody>
          <a:bodyPr>
            <a:normAutofit fontScale="92500"/>
          </a:bodyPr>
          <a:lstStyle/>
          <a:p>
            <a:r>
              <a:rPr lang="en-US" b="1" dirty="0" smtClean="0"/>
              <a:t>Percentage Questions</a:t>
            </a:r>
            <a:r>
              <a:rPr lang="en-US" dirty="0" smtClean="0"/>
              <a:t> The logic is the same with scaling questions. Focus on the positive changes and direct the patient to concrete descriptions</a:t>
            </a:r>
          </a:p>
          <a:p>
            <a:pPr marL="0" indent="0">
              <a:buNone/>
            </a:pPr>
            <a:r>
              <a:rPr lang="en-US" dirty="0" smtClean="0"/>
              <a:t>T: </a:t>
            </a:r>
            <a:r>
              <a:rPr lang="en-US" dirty="0" err="1" smtClean="0"/>
              <a:t>Çok</a:t>
            </a:r>
            <a:r>
              <a:rPr lang="en-US" dirty="0" smtClean="0"/>
              <a:t> </a:t>
            </a:r>
            <a:r>
              <a:rPr lang="en-US" dirty="0" err="1" smtClean="0"/>
              <a:t>depresif</a:t>
            </a:r>
            <a:r>
              <a:rPr lang="en-US" dirty="0" smtClean="0"/>
              <a:t> </a:t>
            </a:r>
            <a:r>
              <a:rPr lang="en-US" dirty="0" err="1" smtClean="0"/>
              <a:t>olduğunuzu</a:t>
            </a:r>
            <a:r>
              <a:rPr lang="en-US" dirty="0" smtClean="0"/>
              <a:t> </a:t>
            </a:r>
            <a:r>
              <a:rPr lang="en-US" dirty="0" err="1" smtClean="0"/>
              <a:t>söylüyorsunuz</a:t>
            </a:r>
            <a:r>
              <a:rPr lang="en-US" dirty="0" smtClean="0"/>
              <a:t>. %5lik </a:t>
            </a:r>
            <a:r>
              <a:rPr lang="en-US" dirty="0" err="1" smtClean="0"/>
              <a:t>bir</a:t>
            </a:r>
            <a:r>
              <a:rPr lang="en-US" dirty="0" smtClean="0"/>
              <a:t> </a:t>
            </a:r>
            <a:r>
              <a:rPr lang="en-US" dirty="0" err="1" smtClean="0"/>
              <a:t>iyilik</a:t>
            </a:r>
            <a:r>
              <a:rPr lang="en-US" dirty="0" smtClean="0"/>
              <a:t> </a:t>
            </a:r>
            <a:r>
              <a:rPr lang="en-US" dirty="0" err="1" smtClean="0"/>
              <a:t>hali</a:t>
            </a:r>
            <a:r>
              <a:rPr lang="en-US" dirty="0" smtClean="0"/>
              <a:t> </a:t>
            </a:r>
            <a:r>
              <a:rPr lang="en-US" dirty="0" err="1" smtClean="0"/>
              <a:t>için</a:t>
            </a:r>
            <a:r>
              <a:rPr lang="en-US" dirty="0" smtClean="0"/>
              <a:t> </a:t>
            </a:r>
            <a:r>
              <a:rPr lang="en-US" dirty="0" err="1" smtClean="0"/>
              <a:t>farklı</a:t>
            </a:r>
            <a:r>
              <a:rPr lang="en-US" dirty="0" smtClean="0"/>
              <a:t> ne </a:t>
            </a:r>
            <a:r>
              <a:rPr lang="en-US" dirty="0" err="1" smtClean="0"/>
              <a:t>olurdu</a:t>
            </a:r>
            <a:r>
              <a:rPr lang="en-US" dirty="0" smtClean="0"/>
              <a:t>?</a:t>
            </a:r>
          </a:p>
          <a:p>
            <a:pPr marL="0" indent="0">
              <a:buNone/>
            </a:pPr>
            <a:r>
              <a:rPr lang="en-US" dirty="0" smtClean="0"/>
              <a:t>P: </a:t>
            </a:r>
            <a:r>
              <a:rPr lang="en-US" dirty="0" err="1" smtClean="0"/>
              <a:t>Traş</a:t>
            </a:r>
            <a:r>
              <a:rPr lang="en-US" dirty="0" smtClean="0"/>
              <a:t> </a:t>
            </a:r>
            <a:r>
              <a:rPr lang="en-US" dirty="0" err="1" smtClean="0"/>
              <a:t>olabilirdim</a:t>
            </a:r>
            <a:r>
              <a:rPr lang="en-US" dirty="0" smtClean="0"/>
              <a:t>.</a:t>
            </a:r>
          </a:p>
          <a:p>
            <a:pPr marL="0" indent="0">
              <a:buNone/>
            </a:pPr>
            <a:r>
              <a:rPr lang="en-US" dirty="0" smtClean="0"/>
              <a:t>T: O </a:t>
            </a:r>
            <a:r>
              <a:rPr lang="en-US" dirty="0" err="1" smtClean="0"/>
              <a:t>zaman</a:t>
            </a:r>
            <a:r>
              <a:rPr lang="en-US" dirty="0" smtClean="0"/>
              <a:t> %5lik </a:t>
            </a:r>
            <a:r>
              <a:rPr lang="en-US" dirty="0" err="1" smtClean="0"/>
              <a:t>değişim</a:t>
            </a:r>
            <a:r>
              <a:rPr lang="en-US" dirty="0" smtClean="0"/>
              <a:t> </a:t>
            </a:r>
            <a:r>
              <a:rPr lang="en-US" dirty="0" err="1" smtClean="0"/>
              <a:t>sizin</a:t>
            </a:r>
            <a:r>
              <a:rPr lang="en-US" dirty="0" smtClean="0"/>
              <a:t> </a:t>
            </a:r>
            <a:r>
              <a:rPr lang="en-US" dirty="0" err="1" smtClean="0"/>
              <a:t>için</a:t>
            </a:r>
            <a:r>
              <a:rPr lang="en-US" dirty="0" smtClean="0"/>
              <a:t> </a:t>
            </a:r>
            <a:r>
              <a:rPr lang="en-US" dirty="0" err="1" smtClean="0"/>
              <a:t>traş</a:t>
            </a:r>
            <a:r>
              <a:rPr lang="en-US" dirty="0" smtClean="0"/>
              <a:t> </a:t>
            </a:r>
            <a:r>
              <a:rPr lang="en-US" dirty="0" err="1" smtClean="0"/>
              <a:t>olmak</a:t>
            </a:r>
            <a:r>
              <a:rPr lang="en-US" dirty="0" smtClean="0"/>
              <a:t>. </a:t>
            </a:r>
            <a:r>
              <a:rPr lang="en-US" dirty="0" err="1" smtClean="0"/>
              <a:t>Peki</a:t>
            </a:r>
            <a:r>
              <a:rPr lang="en-US" dirty="0" smtClean="0"/>
              <a:t> %10 </a:t>
            </a:r>
            <a:r>
              <a:rPr lang="en-US" dirty="0" err="1" smtClean="0"/>
              <a:t>daha</a:t>
            </a:r>
            <a:r>
              <a:rPr lang="en-US" dirty="0" smtClean="0"/>
              <a:t> </a:t>
            </a:r>
            <a:r>
              <a:rPr lang="en-US" dirty="0" err="1" smtClean="0"/>
              <a:t>az</a:t>
            </a:r>
            <a:r>
              <a:rPr lang="en-US" dirty="0" smtClean="0"/>
              <a:t> </a:t>
            </a:r>
            <a:r>
              <a:rPr lang="en-US" dirty="0" err="1" smtClean="0"/>
              <a:t>depresif</a:t>
            </a:r>
            <a:r>
              <a:rPr lang="en-US" dirty="0" smtClean="0"/>
              <a:t> </a:t>
            </a:r>
            <a:r>
              <a:rPr lang="en-US" dirty="0" err="1" smtClean="0"/>
              <a:t>olmak</a:t>
            </a:r>
            <a:r>
              <a:rPr lang="en-US" dirty="0" smtClean="0"/>
              <a:t> </a:t>
            </a:r>
            <a:r>
              <a:rPr lang="en-US" dirty="0" err="1" smtClean="0"/>
              <a:t>nasıl</a:t>
            </a:r>
            <a:r>
              <a:rPr lang="en-US" dirty="0" smtClean="0"/>
              <a:t> </a:t>
            </a:r>
            <a:r>
              <a:rPr lang="en-US" dirty="0" err="1" smtClean="0"/>
              <a:t>bir</a:t>
            </a:r>
            <a:r>
              <a:rPr lang="en-US" dirty="0" smtClean="0"/>
              <a:t> </a:t>
            </a:r>
            <a:r>
              <a:rPr lang="en-US" dirty="0" err="1" smtClean="0"/>
              <a:t>şey</a:t>
            </a:r>
            <a:r>
              <a:rPr lang="en-US" dirty="0" smtClean="0"/>
              <a:t> </a:t>
            </a:r>
            <a:r>
              <a:rPr lang="en-US" dirty="0" err="1" smtClean="0"/>
              <a:t>olurdu</a:t>
            </a:r>
            <a:r>
              <a:rPr lang="en-US" dirty="0" smtClean="0"/>
              <a:t> </a:t>
            </a:r>
            <a:r>
              <a:rPr lang="en-US" dirty="0" err="1" smtClean="0"/>
              <a:t>sizin</a:t>
            </a:r>
            <a:r>
              <a:rPr lang="en-US" dirty="0" smtClean="0"/>
              <a:t> </a:t>
            </a:r>
            <a:r>
              <a:rPr lang="en-US" dirty="0" err="1" smtClean="0"/>
              <a:t>için</a:t>
            </a:r>
            <a:r>
              <a:rPr lang="en-US" dirty="0" smtClean="0"/>
              <a:t>?</a:t>
            </a:r>
          </a:p>
          <a:p>
            <a:pPr marL="0" indent="0">
              <a:buNone/>
            </a:pPr>
            <a:r>
              <a:rPr lang="en-US" dirty="0" smtClean="0"/>
              <a:t>P: </a:t>
            </a:r>
            <a:r>
              <a:rPr lang="en-US" dirty="0" err="1" smtClean="0"/>
              <a:t>Muhtemelen</a:t>
            </a:r>
            <a:r>
              <a:rPr lang="en-US" dirty="0" smtClean="0"/>
              <a:t> </a:t>
            </a:r>
            <a:r>
              <a:rPr lang="en-US" dirty="0" err="1" smtClean="0"/>
              <a:t>işe</a:t>
            </a:r>
            <a:r>
              <a:rPr lang="en-US" dirty="0" smtClean="0"/>
              <a:t> </a:t>
            </a:r>
            <a:r>
              <a:rPr lang="en-US" dirty="0" err="1" smtClean="0"/>
              <a:t>gidebilirdim</a:t>
            </a:r>
            <a:r>
              <a:rPr lang="en-US" dirty="0" smtClean="0"/>
              <a:t>.</a:t>
            </a:r>
          </a:p>
          <a:p>
            <a:pPr marL="0" indent="0">
              <a:buNone/>
            </a:pPr>
            <a:endParaRPr lang="en-US" dirty="0"/>
          </a:p>
        </p:txBody>
      </p:sp>
    </p:spTree>
    <p:extLst>
      <p:ext uri="{BB962C8B-B14F-4D97-AF65-F5344CB8AC3E}">
        <p14:creationId xmlns:p14="http://schemas.microsoft.com/office/powerpoint/2010/main" val="3404446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Unique Outcomes/</a:t>
            </a:r>
            <a:r>
              <a:rPr lang="en-US" b="1" dirty="0" err="1" smtClean="0"/>
              <a:t>Redescription</a:t>
            </a:r>
            <a:r>
              <a:rPr lang="en-US" b="1" dirty="0" smtClean="0"/>
              <a:t> Questions </a:t>
            </a:r>
            <a:r>
              <a:rPr lang="en-US" dirty="0" smtClean="0"/>
              <a:t>It is generated by Michael White</a:t>
            </a:r>
          </a:p>
          <a:p>
            <a:r>
              <a:rPr lang="en-US" dirty="0" smtClean="0"/>
              <a:t>In order to successfully complete some specific tasks, we direct the patient to create his/her own personal methods</a:t>
            </a:r>
          </a:p>
          <a:p>
            <a:r>
              <a:rPr lang="en-US" dirty="0" smtClean="0"/>
              <a:t>It focuses on the experience, not the problem.</a:t>
            </a:r>
          </a:p>
          <a:p>
            <a:r>
              <a:rPr lang="en-US" dirty="0" smtClean="0"/>
              <a:t>Even if it sounds so regular, you need to make emphasis on this because this is a triumph for your patient</a:t>
            </a:r>
          </a:p>
          <a:p>
            <a:r>
              <a:rPr lang="en-US" dirty="0" smtClean="0"/>
              <a:t>The goal is to show the patient that s/he has the control over the problem</a:t>
            </a:r>
            <a:endParaRPr lang="en-US" dirty="0"/>
          </a:p>
        </p:txBody>
      </p:sp>
    </p:spTree>
    <p:extLst>
      <p:ext uri="{BB962C8B-B14F-4D97-AF65-F5344CB8AC3E}">
        <p14:creationId xmlns:p14="http://schemas.microsoft.com/office/powerpoint/2010/main" val="5924454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T: </a:t>
            </a:r>
            <a:r>
              <a:rPr lang="en-US" dirty="0" err="1" smtClean="0"/>
              <a:t>Bunu</a:t>
            </a:r>
            <a:r>
              <a:rPr lang="en-US" dirty="0" smtClean="0"/>
              <a:t> </a:t>
            </a:r>
            <a:r>
              <a:rPr lang="en-US" dirty="0" err="1" smtClean="0"/>
              <a:t>nasıl</a:t>
            </a:r>
            <a:r>
              <a:rPr lang="en-US" dirty="0" smtClean="0"/>
              <a:t> </a:t>
            </a:r>
            <a:r>
              <a:rPr lang="en-US" dirty="0" err="1" smtClean="0"/>
              <a:t>yaptınız</a:t>
            </a:r>
            <a:r>
              <a:rPr lang="en-US" dirty="0" smtClean="0"/>
              <a:t>? </a:t>
            </a:r>
            <a:r>
              <a:rPr lang="en-US" dirty="0" err="1" smtClean="0"/>
              <a:t>Kuaföre</a:t>
            </a:r>
            <a:r>
              <a:rPr lang="en-US" dirty="0" smtClean="0"/>
              <a:t> </a:t>
            </a:r>
            <a:r>
              <a:rPr lang="en-US" dirty="0" err="1" smtClean="0"/>
              <a:t>gitmeyi</a:t>
            </a:r>
            <a:r>
              <a:rPr lang="en-US" dirty="0" smtClean="0"/>
              <a:t> </a:t>
            </a:r>
            <a:r>
              <a:rPr lang="en-US" dirty="0" err="1" smtClean="0"/>
              <a:t>nasıl</a:t>
            </a:r>
            <a:r>
              <a:rPr lang="en-US" dirty="0" smtClean="0"/>
              <a:t> </a:t>
            </a:r>
            <a:r>
              <a:rPr lang="en-US" dirty="0" err="1" smtClean="0"/>
              <a:t>başardınız</a:t>
            </a:r>
            <a:r>
              <a:rPr lang="en-US" dirty="0" smtClean="0"/>
              <a:t>? </a:t>
            </a:r>
            <a:r>
              <a:rPr lang="en-US" dirty="0" err="1" smtClean="0"/>
              <a:t>Böyle</a:t>
            </a:r>
            <a:r>
              <a:rPr lang="en-US" dirty="0" smtClean="0"/>
              <a:t> </a:t>
            </a:r>
            <a:r>
              <a:rPr lang="en-US" dirty="0" err="1" smtClean="0"/>
              <a:t>hissetmek</a:t>
            </a:r>
            <a:r>
              <a:rPr lang="en-US" dirty="0" smtClean="0"/>
              <a:t> </a:t>
            </a:r>
            <a:r>
              <a:rPr lang="en-US" dirty="0" err="1" smtClean="0"/>
              <a:t>için</a:t>
            </a:r>
            <a:r>
              <a:rPr lang="en-US" dirty="0" smtClean="0"/>
              <a:t> </a:t>
            </a:r>
            <a:r>
              <a:rPr lang="en-US" dirty="0" err="1" smtClean="0"/>
              <a:t>kendinize</a:t>
            </a:r>
            <a:r>
              <a:rPr lang="en-US" dirty="0" smtClean="0"/>
              <a:t> ne </a:t>
            </a:r>
            <a:r>
              <a:rPr lang="en-US" dirty="0" err="1" smtClean="0"/>
              <a:t>söylemiş</a:t>
            </a:r>
            <a:r>
              <a:rPr lang="en-US" dirty="0" smtClean="0"/>
              <a:t> </a:t>
            </a:r>
            <a:r>
              <a:rPr lang="en-US" dirty="0" err="1" smtClean="0"/>
              <a:t>olabilirsiniz</a:t>
            </a:r>
            <a:r>
              <a:rPr lang="en-US" dirty="0" smtClean="0"/>
              <a:t>?</a:t>
            </a:r>
          </a:p>
          <a:p>
            <a:r>
              <a:rPr lang="en-US" dirty="0" smtClean="0"/>
              <a:t>If the patient talks about personal success, triumph, patient gives you a chance to use this to promote him/her, be happy for her, be curious about the process, search for it with the patient</a:t>
            </a:r>
          </a:p>
          <a:p>
            <a:r>
              <a:rPr lang="en-US" dirty="0" smtClean="0"/>
              <a:t>Instead of asking “</a:t>
            </a:r>
            <a:r>
              <a:rPr lang="en-US" dirty="0" err="1" smtClean="0"/>
              <a:t>Kaygılandığınızda</a:t>
            </a:r>
            <a:r>
              <a:rPr lang="en-US" dirty="0" smtClean="0"/>
              <a:t> </a:t>
            </a:r>
            <a:r>
              <a:rPr lang="en-US" dirty="0" err="1" smtClean="0"/>
              <a:t>aklınızdan</a:t>
            </a:r>
            <a:r>
              <a:rPr lang="en-US" dirty="0" smtClean="0"/>
              <a:t> </a:t>
            </a:r>
            <a:r>
              <a:rPr lang="en-US" dirty="0" err="1" smtClean="0"/>
              <a:t>neler</a:t>
            </a:r>
            <a:r>
              <a:rPr lang="en-US" dirty="0" smtClean="0"/>
              <a:t> </a:t>
            </a:r>
            <a:r>
              <a:rPr lang="en-US" dirty="0" err="1" smtClean="0"/>
              <a:t>geçiyordu</a:t>
            </a:r>
            <a:r>
              <a:rPr lang="en-US" dirty="0" smtClean="0"/>
              <a:t>?”, you can say “</a:t>
            </a:r>
            <a:r>
              <a:rPr lang="en-US" dirty="0" err="1" smtClean="0"/>
              <a:t>Kaygıya</a:t>
            </a:r>
            <a:r>
              <a:rPr lang="en-US" dirty="0" smtClean="0"/>
              <a:t> </a:t>
            </a:r>
            <a:r>
              <a:rPr lang="en-US" dirty="0" err="1" smtClean="0"/>
              <a:t>rağmen</a:t>
            </a:r>
            <a:r>
              <a:rPr lang="en-US" dirty="0" smtClean="0"/>
              <a:t> </a:t>
            </a:r>
            <a:r>
              <a:rPr lang="en-US" dirty="0" err="1" smtClean="0"/>
              <a:t>sakin</a:t>
            </a:r>
            <a:r>
              <a:rPr lang="en-US" dirty="0" smtClean="0"/>
              <a:t> </a:t>
            </a:r>
            <a:r>
              <a:rPr lang="en-US" dirty="0" err="1" smtClean="0"/>
              <a:t>kaldığınızda</a:t>
            </a:r>
            <a:r>
              <a:rPr lang="en-US" dirty="0" smtClean="0"/>
              <a:t> </a:t>
            </a:r>
            <a:r>
              <a:rPr lang="en-US" dirty="0" err="1" smtClean="0"/>
              <a:t>kendinize</a:t>
            </a:r>
            <a:r>
              <a:rPr lang="en-US" dirty="0" smtClean="0"/>
              <a:t> ne </a:t>
            </a:r>
            <a:r>
              <a:rPr lang="en-US" dirty="0" err="1" smtClean="0"/>
              <a:t>diyordunuz</a:t>
            </a:r>
            <a:r>
              <a:rPr lang="en-US" dirty="0" smtClean="0"/>
              <a:t>?”</a:t>
            </a:r>
            <a:endParaRPr lang="en-US" dirty="0"/>
          </a:p>
        </p:txBody>
      </p:sp>
    </p:spTree>
    <p:extLst>
      <p:ext uri="{BB962C8B-B14F-4D97-AF65-F5344CB8AC3E}">
        <p14:creationId xmlns:p14="http://schemas.microsoft.com/office/powerpoint/2010/main" val="5918847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err="1" smtClean="0"/>
              <a:t>Presuppositional</a:t>
            </a:r>
            <a:r>
              <a:rPr lang="en-US" b="1" dirty="0" smtClean="0"/>
              <a:t> Questions </a:t>
            </a:r>
            <a:r>
              <a:rPr lang="en-US" dirty="0" smtClean="0"/>
              <a:t>As if the positive change has been already done by the patient, ask questions to define the change in a detailed way</a:t>
            </a:r>
          </a:p>
          <a:p>
            <a:r>
              <a:rPr lang="en-US" dirty="0" smtClean="0"/>
              <a:t>It aims to create a personal target and to do that, ask suppositional questions. By this way, the patient is directed to success, target – oriented, positive change</a:t>
            </a:r>
          </a:p>
          <a:p>
            <a:pPr marL="0" indent="0">
              <a:buNone/>
            </a:pPr>
            <a:r>
              <a:rPr lang="en-US" dirty="0" smtClean="0"/>
              <a:t>“</a:t>
            </a:r>
            <a:r>
              <a:rPr lang="en-US" dirty="0" err="1" smtClean="0"/>
              <a:t>Varsayalım</a:t>
            </a:r>
            <a:r>
              <a:rPr lang="en-US" dirty="0" smtClean="0"/>
              <a:t> </a:t>
            </a:r>
            <a:r>
              <a:rPr lang="en-US" dirty="0" err="1" smtClean="0"/>
              <a:t>artık</a:t>
            </a:r>
            <a:r>
              <a:rPr lang="en-US" dirty="0" smtClean="0"/>
              <a:t> </a:t>
            </a:r>
            <a:r>
              <a:rPr lang="en-US" dirty="0" err="1" smtClean="0"/>
              <a:t>kaygını</a:t>
            </a:r>
            <a:r>
              <a:rPr lang="en-US" dirty="0" smtClean="0"/>
              <a:t> </a:t>
            </a:r>
            <a:r>
              <a:rPr lang="en-US" dirty="0" err="1" smtClean="0"/>
              <a:t>kontrol</a:t>
            </a:r>
            <a:r>
              <a:rPr lang="en-US" dirty="0" smtClean="0"/>
              <a:t> </a:t>
            </a:r>
            <a:r>
              <a:rPr lang="en-US" dirty="0" err="1" smtClean="0"/>
              <a:t>edebiliyorsun</a:t>
            </a:r>
            <a:r>
              <a:rPr lang="en-US" dirty="0" smtClean="0"/>
              <a:t>, </a:t>
            </a:r>
            <a:r>
              <a:rPr lang="en-US" dirty="0" err="1" smtClean="0"/>
              <a:t>bunu</a:t>
            </a:r>
            <a:r>
              <a:rPr lang="en-US" dirty="0" smtClean="0"/>
              <a:t> </a:t>
            </a:r>
            <a:r>
              <a:rPr lang="en-US" dirty="0" err="1" smtClean="0"/>
              <a:t>sürdürmek</a:t>
            </a:r>
            <a:r>
              <a:rPr lang="en-US" dirty="0" smtClean="0"/>
              <a:t> </a:t>
            </a:r>
            <a:r>
              <a:rPr lang="en-US" dirty="0" err="1" smtClean="0"/>
              <a:t>için</a:t>
            </a:r>
            <a:r>
              <a:rPr lang="en-US" dirty="0" smtClean="0"/>
              <a:t> </a:t>
            </a:r>
            <a:r>
              <a:rPr lang="en-US" dirty="0" err="1" smtClean="0"/>
              <a:t>neler</a:t>
            </a:r>
            <a:r>
              <a:rPr lang="en-US" dirty="0" smtClean="0"/>
              <a:t> </a:t>
            </a:r>
            <a:r>
              <a:rPr lang="en-US" dirty="0" err="1" smtClean="0"/>
              <a:t>yaparsın</a:t>
            </a:r>
            <a:r>
              <a:rPr lang="en-US" dirty="0" smtClean="0"/>
              <a:t>?”, “</a:t>
            </a:r>
            <a:r>
              <a:rPr lang="en-US" dirty="0" err="1" smtClean="0"/>
              <a:t>Artık</a:t>
            </a:r>
            <a:r>
              <a:rPr lang="en-US" dirty="0" smtClean="0"/>
              <a:t> </a:t>
            </a:r>
            <a:r>
              <a:rPr lang="en-US" dirty="0" err="1" smtClean="0"/>
              <a:t>alkol</a:t>
            </a:r>
            <a:r>
              <a:rPr lang="en-US" dirty="0" smtClean="0"/>
              <a:t> </a:t>
            </a:r>
            <a:r>
              <a:rPr lang="en-US" dirty="0" err="1" smtClean="0"/>
              <a:t>almamana</a:t>
            </a:r>
            <a:r>
              <a:rPr lang="en-US" dirty="0" smtClean="0"/>
              <a:t> en </a:t>
            </a:r>
            <a:r>
              <a:rPr lang="en-US" dirty="0" err="1" smtClean="0"/>
              <a:t>çok</a:t>
            </a:r>
            <a:r>
              <a:rPr lang="en-US" dirty="0" smtClean="0"/>
              <a:t> </a:t>
            </a:r>
            <a:r>
              <a:rPr lang="en-US" dirty="0" err="1" smtClean="0"/>
              <a:t>kim</a:t>
            </a:r>
            <a:r>
              <a:rPr lang="en-US" dirty="0" smtClean="0"/>
              <a:t> </a:t>
            </a:r>
            <a:r>
              <a:rPr lang="en-US" dirty="0" err="1" smtClean="0"/>
              <a:t>sevinir</a:t>
            </a:r>
            <a:r>
              <a:rPr lang="en-US" dirty="0" smtClean="0"/>
              <a:t>?”</a:t>
            </a:r>
            <a:endParaRPr lang="en-US" dirty="0"/>
          </a:p>
        </p:txBody>
      </p:sp>
    </p:spTree>
    <p:extLst>
      <p:ext uri="{BB962C8B-B14F-4D97-AF65-F5344CB8AC3E}">
        <p14:creationId xmlns:p14="http://schemas.microsoft.com/office/powerpoint/2010/main" val="1825367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Since we have a progress in the session, we can move to questions</a:t>
            </a:r>
          </a:p>
          <a:p>
            <a:endParaRPr lang="en-US" dirty="0"/>
          </a:p>
          <a:p>
            <a:r>
              <a:rPr lang="en-US" dirty="0" smtClean="0"/>
              <a:t>Asking questions is directive, you take control over the session</a:t>
            </a:r>
            <a:endParaRPr lang="en-US" dirty="0"/>
          </a:p>
        </p:txBody>
      </p:sp>
    </p:spTree>
    <p:extLst>
      <p:ext uri="{BB962C8B-B14F-4D97-AF65-F5344CB8AC3E}">
        <p14:creationId xmlns:p14="http://schemas.microsoft.com/office/powerpoint/2010/main" val="17648261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The Miracle Question </a:t>
            </a:r>
            <a:r>
              <a:rPr lang="en-US" dirty="0" smtClean="0"/>
              <a:t>This question type is the mostly used one by solution – focused therapists</a:t>
            </a:r>
          </a:p>
          <a:p>
            <a:r>
              <a:rPr lang="en-US" dirty="0" smtClean="0"/>
              <a:t>It analyzes the factors of positive perspective, how to develop it and how to maintain it</a:t>
            </a:r>
          </a:p>
          <a:p>
            <a:r>
              <a:rPr lang="en-US" dirty="0" smtClean="0"/>
              <a:t>Especially if your patient says the situation is hopeless and nothing can change this, this way of asking is beneficial to use</a:t>
            </a:r>
          </a:p>
          <a:p>
            <a:pPr marL="0" indent="0">
              <a:buNone/>
            </a:pPr>
            <a:r>
              <a:rPr lang="en-US" dirty="0" smtClean="0"/>
              <a:t>“</a:t>
            </a:r>
            <a:r>
              <a:rPr lang="en-US" dirty="0" err="1" smtClean="0"/>
              <a:t>Farz</a:t>
            </a:r>
            <a:r>
              <a:rPr lang="en-US" dirty="0" smtClean="0"/>
              <a:t> </a:t>
            </a:r>
            <a:r>
              <a:rPr lang="en-US" dirty="0" err="1" smtClean="0"/>
              <a:t>edelim</a:t>
            </a:r>
            <a:r>
              <a:rPr lang="en-US" dirty="0" smtClean="0"/>
              <a:t> </a:t>
            </a:r>
            <a:r>
              <a:rPr lang="en-US" dirty="0" err="1" smtClean="0"/>
              <a:t>ki</a:t>
            </a:r>
            <a:r>
              <a:rPr lang="en-US" dirty="0" smtClean="0"/>
              <a:t> </a:t>
            </a:r>
            <a:r>
              <a:rPr lang="en-US" dirty="0" err="1" smtClean="0"/>
              <a:t>bir</a:t>
            </a:r>
            <a:r>
              <a:rPr lang="en-US" dirty="0" smtClean="0"/>
              <a:t> </a:t>
            </a:r>
            <a:r>
              <a:rPr lang="en-US" dirty="0" err="1" smtClean="0"/>
              <a:t>mucize</a:t>
            </a:r>
            <a:r>
              <a:rPr lang="en-US" dirty="0" smtClean="0"/>
              <a:t> </a:t>
            </a:r>
            <a:r>
              <a:rPr lang="en-US" dirty="0" err="1" smtClean="0"/>
              <a:t>oldu</a:t>
            </a:r>
            <a:r>
              <a:rPr lang="en-US" dirty="0" smtClean="0"/>
              <a:t>, </a:t>
            </a:r>
            <a:r>
              <a:rPr lang="en-US" dirty="0" err="1" smtClean="0"/>
              <a:t>bir</a:t>
            </a:r>
            <a:r>
              <a:rPr lang="en-US" dirty="0" smtClean="0"/>
              <a:t> </a:t>
            </a:r>
            <a:r>
              <a:rPr lang="en-US" dirty="0" err="1" smtClean="0"/>
              <a:t>şeyler</a:t>
            </a:r>
            <a:r>
              <a:rPr lang="en-US" dirty="0" smtClean="0"/>
              <a:t> </a:t>
            </a:r>
            <a:r>
              <a:rPr lang="en-US" dirty="0" err="1" smtClean="0"/>
              <a:t>değişti</a:t>
            </a:r>
            <a:r>
              <a:rPr lang="en-US" dirty="0" smtClean="0"/>
              <a:t>. Bu </a:t>
            </a:r>
            <a:r>
              <a:rPr lang="en-US" dirty="0" err="1" smtClean="0"/>
              <a:t>mucizenin</a:t>
            </a:r>
            <a:r>
              <a:rPr lang="en-US" dirty="0" smtClean="0"/>
              <a:t> </a:t>
            </a:r>
            <a:r>
              <a:rPr lang="en-US" dirty="0" err="1" smtClean="0"/>
              <a:t>olduğunu</a:t>
            </a:r>
            <a:r>
              <a:rPr lang="en-US" dirty="0" smtClean="0"/>
              <a:t> </a:t>
            </a:r>
            <a:r>
              <a:rPr lang="en-US" dirty="0" err="1" smtClean="0"/>
              <a:t>nasıl</a:t>
            </a:r>
            <a:r>
              <a:rPr lang="en-US" dirty="0" smtClean="0"/>
              <a:t> </a:t>
            </a:r>
            <a:r>
              <a:rPr lang="en-US" dirty="0" err="1" smtClean="0"/>
              <a:t>anlardınız</a:t>
            </a:r>
            <a:r>
              <a:rPr lang="en-US" dirty="0" smtClean="0"/>
              <a:t>? Ne </a:t>
            </a:r>
            <a:r>
              <a:rPr lang="en-US" dirty="0" err="1" smtClean="0"/>
              <a:t>farklı</a:t>
            </a:r>
            <a:r>
              <a:rPr lang="en-US" dirty="0" smtClean="0"/>
              <a:t> </a:t>
            </a:r>
            <a:r>
              <a:rPr lang="en-US" dirty="0" err="1" smtClean="0"/>
              <a:t>olurdu</a:t>
            </a:r>
            <a:r>
              <a:rPr lang="en-US" dirty="0" smtClean="0"/>
              <a:t>?”</a:t>
            </a:r>
            <a:endParaRPr lang="en-US" dirty="0"/>
          </a:p>
        </p:txBody>
      </p:sp>
    </p:spTree>
    <p:extLst>
      <p:ext uri="{BB962C8B-B14F-4D97-AF65-F5344CB8AC3E}">
        <p14:creationId xmlns:p14="http://schemas.microsoft.com/office/powerpoint/2010/main" val="14860895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Also, you need to create curiosity in your patient</a:t>
            </a:r>
          </a:p>
          <a:p>
            <a:pPr marL="0" indent="0">
              <a:buNone/>
            </a:pPr>
            <a:r>
              <a:rPr lang="en-US" dirty="0" smtClean="0"/>
              <a:t>“Size </a:t>
            </a:r>
            <a:r>
              <a:rPr lang="en-US" dirty="0" err="1" smtClean="0"/>
              <a:t>değişik</a:t>
            </a:r>
            <a:r>
              <a:rPr lang="en-US" dirty="0" smtClean="0"/>
              <a:t> </a:t>
            </a:r>
            <a:r>
              <a:rPr lang="en-US" dirty="0" err="1" smtClean="0"/>
              <a:t>bir</a:t>
            </a:r>
            <a:r>
              <a:rPr lang="en-US" dirty="0" smtClean="0"/>
              <a:t> </a:t>
            </a:r>
            <a:r>
              <a:rPr lang="en-US" dirty="0" err="1" smtClean="0"/>
              <a:t>şey</a:t>
            </a:r>
            <a:r>
              <a:rPr lang="en-US" dirty="0" smtClean="0"/>
              <a:t> </a:t>
            </a:r>
            <a:r>
              <a:rPr lang="en-US" dirty="0" err="1" smtClean="0"/>
              <a:t>soracağım</a:t>
            </a:r>
            <a:r>
              <a:rPr lang="en-US" dirty="0" smtClean="0"/>
              <a:t>… (pause, eye contact). </a:t>
            </a:r>
            <a:r>
              <a:rPr lang="en-US" dirty="0" err="1" smtClean="0"/>
              <a:t>Sorum</a:t>
            </a:r>
            <a:r>
              <a:rPr lang="en-US" dirty="0" smtClean="0"/>
              <a:t> </a:t>
            </a:r>
            <a:r>
              <a:rPr lang="en-US" dirty="0" err="1" smtClean="0"/>
              <a:t>şu</a:t>
            </a:r>
            <a:r>
              <a:rPr lang="en-US" dirty="0" smtClean="0"/>
              <a:t> (pause). Her </a:t>
            </a:r>
            <a:r>
              <a:rPr lang="en-US" dirty="0" err="1" smtClean="0"/>
              <a:t>şeyi</a:t>
            </a:r>
            <a:r>
              <a:rPr lang="en-US" dirty="0" smtClean="0"/>
              <a:t> normal </a:t>
            </a:r>
            <a:r>
              <a:rPr lang="en-US" dirty="0" err="1" smtClean="0"/>
              <a:t>seyrinde</a:t>
            </a:r>
            <a:r>
              <a:rPr lang="en-US" dirty="0" smtClean="0"/>
              <a:t> </a:t>
            </a:r>
            <a:r>
              <a:rPr lang="en-US" dirty="0" err="1" smtClean="0"/>
              <a:t>yaptığınızı</a:t>
            </a:r>
            <a:r>
              <a:rPr lang="en-US" dirty="0" smtClean="0"/>
              <a:t> </a:t>
            </a:r>
            <a:r>
              <a:rPr lang="en-US" dirty="0" err="1" smtClean="0"/>
              <a:t>düşünelim</a:t>
            </a:r>
            <a:r>
              <a:rPr lang="en-US" dirty="0" smtClean="0"/>
              <a:t> </a:t>
            </a:r>
            <a:r>
              <a:rPr lang="en-US" dirty="0" err="1" smtClean="0"/>
              <a:t>bugün</a:t>
            </a:r>
            <a:r>
              <a:rPr lang="en-US" dirty="0" smtClean="0"/>
              <a:t>. </a:t>
            </a:r>
            <a:r>
              <a:rPr lang="en-US" dirty="0" err="1" smtClean="0"/>
              <a:t>Yattınız</a:t>
            </a:r>
            <a:r>
              <a:rPr lang="en-US" dirty="0" smtClean="0"/>
              <a:t> </a:t>
            </a:r>
            <a:r>
              <a:rPr lang="en-US" dirty="0" err="1" smtClean="0"/>
              <a:t>ve</a:t>
            </a:r>
            <a:r>
              <a:rPr lang="en-US" dirty="0" smtClean="0"/>
              <a:t> </a:t>
            </a:r>
            <a:r>
              <a:rPr lang="en-US" dirty="0" err="1" smtClean="0"/>
              <a:t>siz</a:t>
            </a:r>
            <a:r>
              <a:rPr lang="en-US" dirty="0" smtClean="0"/>
              <a:t> </a:t>
            </a:r>
            <a:r>
              <a:rPr lang="en-US" dirty="0" err="1" smtClean="0"/>
              <a:t>uyurken</a:t>
            </a:r>
            <a:r>
              <a:rPr lang="en-US" dirty="0" smtClean="0"/>
              <a:t> </a:t>
            </a:r>
            <a:r>
              <a:rPr lang="en-US" dirty="0" err="1" smtClean="0"/>
              <a:t>bir</a:t>
            </a:r>
            <a:r>
              <a:rPr lang="en-US" dirty="0" smtClean="0"/>
              <a:t> </a:t>
            </a:r>
            <a:r>
              <a:rPr lang="en-US" dirty="0" err="1" smtClean="0"/>
              <a:t>mucize</a:t>
            </a:r>
            <a:r>
              <a:rPr lang="en-US" dirty="0" smtClean="0"/>
              <a:t> </a:t>
            </a:r>
            <a:r>
              <a:rPr lang="en-US" dirty="0" err="1" smtClean="0"/>
              <a:t>oldu</a:t>
            </a:r>
            <a:r>
              <a:rPr lang="en-US" dirty="0" smtClean="0"/>
              <a:t> </a:t>
            </a:r>
            <a:r>
              <a:rPr lang="en-US" dirty="0" err="1" smtClean="0"/>
              <a:t>ve</a:t>
            </a:r>
            <a:r>
              <a:rPr lang="en-US" dirty="0" smtClean="0"/>
              <a:t> </a:t>
            </a:r>
            <a:r>
              <a:rPr lang="en-US" dirty="0" err="1" smtClean="0"/>
              <a:t>sorununuz</a:t>
            </a:r>
            <a:r>
              <a:rPr lang="en-US" dirty="0" smtClean="0"/>
              <a:t> </a:t>
            </a:r>
            <a:r>
              <a:rPr lang="en-US" dirty="0" err="1" smtClean="0"/>
              <a:t>çözüldü</a:t>
            </a:r>
            <a:r>
              <a:rPr lang="en-US" dirty="0" smtClean="0"/>
              <a:t>. </a:t>
            </a:r>
            <a:r>
              <a:rPr lang="en-US" dirty="0" err="1" smtClean="0"/>
              <a:t>Uyandığınızda</a:t>
            </a:r>
            <a:r>
              <a:rPr lang="en-US" dirty="0" smtClean="0"/>
              <a:t> </a:t>
            </a:r>
            <a:r>
              <a:rPr lang="en-US" dirty="0" err="1" smtClean="0"/>
              <a:t>neyi</a:t>
            </a:r>
            <a:r>
              <a:rPr lang="en-US" dirty="0" smtClean="0"/>
              <a:t> </a:t>
            </a:r>
            <a:r>
              <a:rPr lang="en-US" dirty="0" err="1" smtClean="0"/>
              <a:t>farklı</a:t>
            </a:r>
            <a:r>
              <a:rPr lang="en-US" dirty="0" smtClean="0"/>
              <a:t> </a:t>
            </a:r>
            <a:r>
              <a:rPr lang="en-US" dirty="0" err="1" smtClean="0"/>
              <a:t>bulurdunuz</a:t>
            </a:r>
            <a:r>
              <a:rPr lang="en-US" dirty="0" smtClean="0"/>
              <a:t>?”</a:t>
            </a:r>
            <a:endParaRPr lang="en-US" dirty="0"/>
          </a:p>
        </p:txBody>
      </p:sp>
    </p:spTree>
    <p:extLst>
      <p:ext uri="{BB962C8B-B14F-4D97-AF65-F5344CB8AC3E}">
        <p14:creationId xmlns:p14="http://schemas.microsoft.com/office/powerpoint/2010/main" val="27733686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Externalizing Questions </a:t>
            </a:r>
            <a:r>
              <a:rPr lang="en-US" dirty="0" smtClean="0"/>
              <a:t>Therapists with more of theoretical background claim that problems are egocentric – they are internalized by the patients</a:t>
            </a:r>
          </a:p>
          <a:p>
            <a:r>
              <a:rPr lang="en-US" dirty="0" smtClean="0"/>
              <a:t>Solution – focused therapists externalize them </a:t>
            </a:r>
            <a:r>
              <a:rPr lang="en-US" dirty="0" smtClean="0">
                <a:sym typeface="Wingdings"/>
              </a:rPr>
              <a:t> psychiatric disorders are not because of the person, it is presented as a more outer force</a:t>
            </a:r>
          </a:p>
          <a:p>
            <a:pPr marL="0" indent="0">
              <a:buNone/>
            </a:pPr>
            <a:r>
              <a:rPr lang="en-US" dirty="0" smtClean="0">
                <a:sym typeface="Wingdings"/>
              </a:rPr>
              <a:t>“</a:t>
            </a:r>
            <a:r>
              <a:rPr lang="en-US" dirty="0" err="1" smtClean="0">
                <a:sym typeface="Wingdings"/>
              </a:rPr>
              <a:t>Sorun</a:t>
            </a:r>
            <a:r>
              <a:rPr lang="en-US" dirty="0" smtClean="0">
                <a:sym typeface="Wingdings"/>
              </a:rPr>
              <a:t> ne </a:t>
            </a:r>
            <a:r>
              <a:rPr lang="en-US" dirty="0" err="1" smtClean="0">
                <a:sym typeface="Wingdings"/>
              </a:rPr>
              <a:t>zaman</a:t>
            </a:r>
            <a:r>
              <a:rPr lang="en-US" dirty="0" smtClean="0">
                <a:sym typeface="Wingdings"/>
              </a:rPr>
              <a:t> </a:t>
            </a:r>
            <a:r>
              <a:rPr lang="en-US" dirty="0" err="1" smtClean="0">
                <a:sym typeface="Wingdings"/>
              </a:rPr>
              <a:t>çıktı</a:t>
            </a:r>
            <a:r>
              <a:rPr lang="en-US" dirty="0" smtClean="0">
                <a:sym typeface="Wingdings"/>
              </a:rPr>
              <a:t>?”, “</a:t>
            </a:r>
            <a:r>
              <a:rPr lang="en-US" dirty="0" err="1" smtClean="0">
                <a:sym typeface="Wingdings"/>
              </a:rPr>
              <a:t>Kaygı</a:t>
            </a:r>
            <a:r>
              <a:rPr lang="en-US" dirty="0" smtClean="0">
                <a:sym typeface="Wingdings"/>
              </a:rPr>
              <a:t> ne </a:t>
            </a:r>
            <a:r>
              <a:rPr lang="en-US" dirty="0" err="1" smtClean="0">
                <a:sym typeface="Wingdings"/>
              </a:rPr>
              <a:t>zaman</a:t>
            </a:r>
            <a:r>
              <a:rPr lang="en-US" dirty="0" smtClean="0">
                <a:sym typeface="Wingdings"/>
              </a:rPr>
              <a:t> </a:t>
            </a:r>
            <a:r>
              <a:rPr lang="en-US" dirty="0" err="1" smtClean="0">
                <a:sym typeface="Wingdings"/>
              </a:rPr>
              <a:t>geldi</a:t>
            </a:r>
            <a:r>
              <a:rPr lang="en-US" dirty="0" smtClean="0">
                <a:sym typeface="Wingdings"/>
              </a:rPr>
              <a:t>?”, “</a:t>
            </a:r>
            <a:r>
              <a:rPr lang="en-US" dirty="0" err="1" smtClean="0">
                <a:sym typeface="Wingdings"/>
              </a:rPr>
              <a:t>Bunu</a:t>
            </a:r>
            <a:r>
              <a:rPr lang="en-US" dirty="0" smtClean="0">
                <a:sym typeface="Wingdings"/>
              </a:rPr>
              <a:t> </a:t>
            </a:r>
            <a:r>
              <a:rPr lang="en-US" dirty="0" err="1" smtClean="0">
                <a:sym typeface="Wingdings"/>
              </a:rPr>
              <a:t>sırtından</a:t>
            </a:r>
            <a:r>
              <a:rPr lang="en-US" dirty="0" smtClean="0">
                <a:sym typeface="Wingdings"/>
              </a:rPr>
              <a:t> </a:t>
            </a:r>
            <a:r>
              <a:rPr lang="en-US" dirty="0" err="1" smtClean="0">
                <a:sym typeface="Wingdings"/>
              </a:rPr>
              <a:t>almak</a:t>
            </a:r>
            <a:r>
              <a:rPr lang="en-US" dirty="0" smtClean="0">
                <a:sym typeface="Wingdings"/>
              </a:rPr>
              <a:t> </a:t>
            </a:r>
            <a:r>
              <a:rPr lang="en-US" dirty="0" err="1" smtClean="0">
                <a:sym typeface="Wingdings"/>
              </a:rPr>
              <a:t>mı</a:t>
            </a:r>
            <a:r>
              <a:rPr lang="en-US" dirty="0" smtClean="0">
                <a:sym typeface="Wingdings"/>
              </a:rPr>
              <a:t> </a:t>
            </a:r>
            <a:r>
              <a:rPr lang="en-US" dirty="0" err="1" smtClean="0">
                <a:sym typeface="Wingdings"/>
              </a:rPr>
              <a:t>istersin</a:t>
            </a:r>
            <a:r>
              <a:rPr lang="en-US" dirty="0" smtClean="0">
                <a:sym typeface="Wingdings"/>
              </a:rPr>
              <a:t> </a:t>
            </a:r>
            <a:r>
              <a:rPr lang="en-US" dirty="0" err="1" smtClean="0">
                <a:sym typeface="Wingdings"/>
              </a:rPr>
              <a:t>yoksa</a:t>
            </a:r>
            <a:r>
              <a:rPr lang="en-US" dirty="0" smtClean="0">
                <a:sym typeface="Wingdings"/>
              </a:rPr>
              <a:t> </a:t>
            </a:r>
            <a:r>
              <a:rPr lang="en-US" dirty="0" err="1" smtClean="0">
                <a:sym typeface="Wingdings"/>
              </a:rPr>
              <a:t>beraberliği</a:t>
            </a:r>
            <a:r>
              <a:rPr lang="en-US" dirty="0" smtClean="0">
                <a:sym typeface="Wingdings"/>
              </a:rPr>
              <a:t> </a:t>
            </a:r>
            <a:r>
              <a:rPr lang="en-US" dirty="0" err="1" smtClean="0">
                <a:sym typeface="Wingdings"/>
              </a:rPr>
              <a:t>sürdürmek</a:t>
            </a:r>
            <a:r>
              <a:rPr lang="en-US" dirty="0" smtClean="0">
                <a:sym typeface="Wingdings"/>
              </a:rPr>
              <a:t> mi?”</a:t>
            </a:r>
            <a:endParaRPr lang="en-US" dirty="0"/>
          </a:p>
        </p:txBody>
      </p:sp>
    </p:spTree>
    <p:extLst>
      <p:ext uri="{BB962C8B-B14F-4D97-AF65-F5344CB8AC3E}">
        <p14:creationId xmlns:p14="http://schemas.microsoft.com/office/powerpoint/2010/main" val="24695454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Externalizing makes the patient feel that s/he can fight with the symptoms </a:t>
            </a:r>
            <a:endParaRPr lang="en-US" dirty="0"/>
          </a:p>
          <a:p>
            <a:r>
              <a:rPr lang="en-US" dirty="0" smtClean="0"/>
              <a:t>It can be used in a symbolic way and the patient should do the description</a:t>
            </a:r>
          </a:p>
          <a:p>
            <a:pPr marL="0" indent="0">
              <a:buNone/>
            </a:pPr>
            <a:r>
              <a:rPr lang="en-US" dirty="0" smtClean="0"/>
              <a:t>T: “</a:t>
            </a:r>
            <a:r>
              <a:rPr lang="en-US" dirty="0" err="1" smtClean="0"/>
              <a:t>Kaygıyı</a:t>
            </a:r>
            <a:r>
              <a:rPr lang="en-US" dirty="0" smtClean="0"/>
              <a:t> </a:t>
            </a:r>
            <a:r>
              <a:rPr lang="en-US" dirty="0" err="1" smtClean="0"/>
              <a:t>nasıl</a:t>
            </a:r>
            <a:r>
              <a:rPr lang="en-US" dirty="0" smtClean="0"/>
              <a:t> </a:t>
            </a:r>
            <a:r>
              <a:rPr lang="en-US" dirty="0" err="1" smtClean="0"/>
              <a:t>görüyor</a:t>
            </a:r>
            <a:r>
              <a:rPr lang="en-US" dirty="0" smtClean="0"/>
              <a:t> </a:t>
            </a:r>
            <a:r>
              <a:rPr lang="en-US" dirty="0" err="1" smtClean="0"/>
              <a:t>olurdun</a:t>
            </a:r>
            <a:r>
              <a:rPr lang="en-US" dirty="0" smtClean="0"/>
              <a:t> </a:t>
            </a:r>
            <a:r>
              <a:rPr lang="en-US" dirty="0" err="1" smtClean="0"/>
              <a:t>burada</a:t>
            </a:r>
            <a:r>
              <a:rPr lang="en-US" dirty="0" smtClean="0"/>
              <a:t> </a:t>
            </a:r>
            <a:r>
              <a:rPr lang="en-US" dirty="0" err="1" smtClean="0"/>
              <a:t>oturuyor</a:t>
            </a:r>
            <a:r>
              <a:rPr lang="en-US" dirty="0" smtClean="0"/>
              <a:t> </a:t>
            </a:r>
            <a:r>
              <a:rPr lang="en-US" dirty="0" err="1" smtClean="0"/>
              <a:t>olsaydı</a:t>
            </a:r>
            <a:r>
              <a:rPr lang="en-US" dirty="0" smtClean="0"/>
              <a:t>?”</a:t>
            </a:r>
          </a:p>
          <a:p>
            <a:pPr marL="0" indent="0">
              <a:buNone/>
            </a:pPr>
            <a:r>
              <a:rPr lang="en-US" dirty="0" smtClean="0"/>
              <a:t>P: “</a:t>
            </a:r>
            <a:r>
              <a:rPr lang="en-US" dirty="0" err="1" smtClean="0"/>
              <a:t>Kırmızı</a:t>
            </a:r>
            <a:r>
              <a:rPr lang="en-US" dirty="0" smtClean="0"/>
              <a:t>, </a:t>
            </a:r>
            <a:r>
              <a:rPr lang="en-US" dirty="0" err="1" smtClean="0"/>
              <a:t>şeytan</a:t>
            </a:r>
            <a:r>
              <a:rPr lang="en-US" dirty="0" smtClean="0"/>
              <a:t> </a:t>
            </a:r>
            <a:r>
              <a:rPr lang="en-US" dirty="0" err="1" smtClean="0"/>
              <a:t>gibi</a:t>
            </a:r>
            <a:r>
              <a:rPr lang="en-US" dirty="0" smtClean="0"/>
              <a:t>, </a:t>
            </a:r>
            <a:r>
              <a:rPr lang="en-US" dirty="0" err="1" smtClean="0"/>
              <a:t>gülümsüyor</a:t>
            </a:r>
            <a:r>
              <a:rPr lang="en-US" dirty="0" smtClean="0"/>
              <a:t>.”</a:t>
            </a:r>
          </a:p>
          <a:p>
            <a:pPr marL="0" indent="0">
              <a:buNone/>
            </a:pPr>
            <a:r>
              <a:rPr lang="en-US" dirty="0" smtClean="0"/>
              <a:t>** What can be the risks of this technique?</a:t>
            </a:r>
          </a:p>
          <a:p>
            <a:endParaRPr lang="en-US" dirty="0"/>
          </a:p>
        </p:txBody>
      </p:sp>
    </p:spTree>
    <p:extLst>
      <p:ext uri="{BB962C8B-B14F-4D97-AF65-F5344CB8AC3E}">
        <p14:creationId xmlns:p14="http://schemas.microsoft.com/office/powerpoint/2010/main" val="25975400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USE GENERAL QUESTIONS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Prepare your client for questions </a:t>
            </a:r>
            <a:r>
              <a:rPr lang="en-US" dirty="0" smtClean="0"/>
              <a:t>Before you ask loads of questions to your patient, warn him/her</a:t>
            </a:r>
          </a:p>
          <a:p>
            <a:r>
              <a:rPr lang="en-US" dirty="0" smtClean="0"/>
              <a:t>This will make your client less defensive and create stronger therapeutic bond</a:t>
            </a:r>
          </a:p>
          <a:p>
            <a:endParaRPr lang="en-US" dirty="0"/>
          </a:p>
          <a:p>
            <a:r>
              <a:rPr lang="en-US" dirty="0" smtClean="0"/>
              <a:t>“Size </a:t>
            </a:r>
            <a:r>
              <a:rPr lang="en-US" dirty="0" err="1" smtClean="0"/>
              <a:t>çok</a:t>
            </a:r>
            <a:r>
              <a:rPr lang="en-US" dirty="0" smtClean="0"/>
              <a:t> </a:t>
            </a:r>
            <a:r>
              <a:rPr lang="en-US" dirty="0" err="1" smtClean="0"/>
              <a:t>çeşitli</a:t>
            </a:r>
            <a:r>
              <a:rPr lang="en-US" dirty="0" smtClean="0"/>
              <a:t> </a:t>
            </a:r>
            <a:r>
              <a:rPr lang="en-US" dirty="0" err="1" smtClean="0"/>
              <a:t>sorular</a:t>
            </a:r>
            <a:r>
              <a:rPr lang="en-US" dirty="0" smtClean="0"/>
              <a:t> </a:t>
            </a:r>
            <a:r>
              <a:rPr lang="en-US" dirty="0" err="1" smtClean="0"/>
              <a:t>soracağım</a:t>
            </a:r>
            <a:r>
              <a:rPr lang="en-US" dirty="0" smtClean="0"/>
              <a:t>. </a:t>
            </a:r>
            <a:r>
              <a:rPr lang="en-US" dirty="0" err="1" smtClean="0"/>
              <a:t>Bunun</a:t>
            </a:r>
            <a:r>
              <a:rPr lang="en-US" dirty="0" smtClean="0"/>
              <a:t> </a:t>
            </a:r>
            <a:r>
              <a:rPr lang="en-US" dirty="0" err="1" smtClean="0"/>
              <a:t>amacı</a:t>
            </a:r>
            <a:r>
              <a:rPr lang="en-US" dirty="0" smtClean="0"/>
              <a:t> </a:t>
            </a:r>
            <a:r>
              <a:rPr lang="en-US" dirty="0" err="1" smtClean="0"/>
              <a:t>sizin</a:t>
            </a:r>
            <a:r>
              <a:rPr lang="en-US" dirty="0" smtClean="0"/>
              <a:t> </a:t>
            </a:r>
            <a:r>
              <a:rPr lang="en-US" dirty="0" err="1" smtClean="0"/>
              <a:t>hakkınızda</a:t>
            </a:r>
            <a:r>
              <a:rPr lang="en-US" dirty="0" smtClean="0"/>
              <a:t> </a:t>
            </a:r>
            <a:r>
              <a:rPr lang="en-US" dirty="0" err="1" smtClean="0"/>
              <a:t>ayrıntılı</a:t>
            </a:r>
            <a:r>
              <a:rPr lang="en-US" dirty="0" smtClean="0"/>
              <a:t> </a:t>
            </a:r>
            <a:r>
              <a:rPr lang="en-US" dirty="0" err="1" smtClean="0"/>
              <a:t>bilgi</a:t>
            </a:r>
            <a:r>
              <a:rPr lang="en-US" dirty="0" smtClean="0"/>
              <a:t> </a:t>
            </a:r>
            <a:r>
              <a:rPr lang="en-US" dirty="0" err="1" smtClean="0"/>
              <a:t>edinebilmem</a:t>
            </a:r>
            <a:r>
              <a:rPr lang="en-US" dirty="0" smtClean="0"/>
              <a:t>. </a:t>
            </a:r>
            <a:r>
              <a:rPr lang="en-US" dirty="0" err="1" smtClean="0"/>
              <a:t>Sorularımın</a:t>
            </a:r>
            <a:r>
              <a:rPr lang="en-US" dirty="0" smtClean="0"/>
              <a:t> </a:t>
            </a:r>
            <a:r>
              <a:rPr lang="en-US" dirty="0" err="1" smtClean="0"/>
              <a:t>bazıları</a:t>
            </a:r>
            <a:r>
              <a:rPr lang="en-US" dirty="0" smtClean="0"/>
              <a:t> size </a:t>
            </a:r>
            <a:r>
              <a:rPr lang="en-US" dirty="0" err="1" smtClean="0"/>
              <a:t>anlamsız</a:t>
            </a:r>
            <a:r>
              <a:rPr lang="en-US" dirty="0" smtClean="0"/>
              <a:t> </a:t>
            </a:r>
            <a:r>
              <a:rPr lang="en-US" dirty="0" err="1" smtClean="0"/>
              <a:t>gelebilir</a:t>
            </a:r>
            <a:r>
              <a:rPr lang="en-US" dirty="0"/>
              <a:t> </a:t>
            </a:r>
            <a:r>
              <a:rPr lang="en-US" dirty="0" err="1" smtClean="0"/>
              <a:t>fakat</a:t>
            </a:r>
            <a:r>
              <a:rPr lang="en-US" dirty="0" smtClean="0"/>
              <a:t> </a:t>
            </a:r>
            <a:r>
              <a:rPr lang="en-US" dirty="0" err="1" smtClean="0"/>
              <a:t>hepsinin</a:t>
            </a:r>
            <a:r>
              <a:rPr lang="en-US" dirty="0" smtClean="0"/>
              <a:t> </a:t>
            </a:r>
            <a:r>
              <a:rPr lang="en-US" dirty="0" err="1" smtClean="0"/>
              <a:t>bir</a:t>
            </a:r>
            <a:r>
              <a:rPr lang="en-US" dirty="0" smtClean="0"/>
              <a:t> </a:t>
            </a:r>
            <a:r>
              <a:rPr lang="en-US" dirty="0" err="1" smtClean="0"/>
              <a:t>amaca</a:t>
            </a:r>
            <a:r>
              <a:rPr lang="en-US" dirty="0" smtClean="0"/>
              <a:t> </a:t>
            </a:r>
            <a:r>
              <a:rPr lang="en-US" dirty="0" err="1" smtClean="0"/>
              <a:t>hizmet</a:t>
            </a:r>
            <a:r>
              <a:rPr lang="en-US" dirty="0" smtClean="0"/>
              <a:t> </a:t>
            </a:r>
            <a:r>
              <a:rPr lang="en-US" dirty="0" err="1" smtClean="0"/>
              <a:t>ettiğini</a:t>
            </a:r>
            <a:r>
              <a:rPr lang="en-US" dirty="0" smtClean="0"/>
              <a:t> </a:t>
            </a:r>
            <a:r>
              <a:rPr lang="en-US" dirty="0" err="1" smtClean="0"/>
              <a:t>bilmenizde</a:t>
            </a:r>
            <a:r>
              <a:rPr lang="en-US" dirty="0" smtClean="0"/>
              <a:t> </a:t>
            </a:r>
            <a:r>
              <a:rPr lang="en-US" dirty="0" err="1" smtClean="0"/>
              <a:t>fayda</a:t>
            </a:r>
            <a:r>
              <a:rPr lang="en-US" dirty="0" smtClean="0"/>
              <a:t> var. </a:t>
            </a:r>
            <a:r>
              <a:rPr lang="en-US" dirty="0" err="1" smtClean="0"/>
              <a:t>Eğer</a:t>
            </a:r>
            <a:r>
              <a:rPr lang="en-US" dirty="0" smtClean="0"/>
              <a:t> </a:t>
            </a:r>
            <a:r>
              <a:rPr lang="en-US" dirty="0" err="1" smtClean="0"/>
              <a:t>bununla</a:t>
            </a:r>
            <a:r>
              <a:rPr lang="en-US" dirty="0" smtClean="0"/>
              <a:t> </a:t>
            </a:r>
            <a:r>
              <a:rPr lang="en-US" dirty="0" err="1" smtClean="0"/>
              <a:t>ilgili</a:t>
            </a:r>
            <a:r>
              <a:rPr lang="en-US" dirty="0" smtClean="0"/>
              <a:t> </a:t>
            </a:r>
            <a:r>
              <a:rPr lang="en-US" dirty="0" err="1" smtClean="0"/>
              <a:t>sormak</a:t>
            </a:r>
            <a:r>
              <a:rPr lang="en-US" dirty="0" smtClean="0"/>
              <a:t> </a:t>
            </a:r>
            <a:r>
              <a:rPr lang="en-US" dirty="0" err="1" smtClean="0"/>
              <a:t>istediğiniz</a:t>
            </a:r>
            <a:r>
              <a:rPr lang="en-US" dirty="0" smtClean="0"/>
              <a:t> </a:t>
            </a:r>
            <a:r>
              <a:rPr lang="en-US" dirty="0" err="1" smtClean="0"/>
              <a:t>bir</a:t>
            </a:r>
            <a:r>
              <a:rPr lang="en-US" dirty="0" smtClean="0"/>
              <a:t> </a:t>
            </a:r>
            <a:r>
              <a:rPr lang="en-US" dirty="0" err="1" smtClean="0"/>
              <a:t>şey</a:t>
            </a:r>
            <a:r>
              <a:rPr lang="en-US" dirty="0" smtClean="0"/>
              <a:t> </a:t>
            </a:r>
            <a:r>
              <a:rPr lang="en-US" dirty="0" err="1" smtClean="0"/>
              <a:t>olursa</a:t>
            </a:r>
            <a:r>
              <a:rPr lang="en-US" dirty="0" smtClean="0"/>
              <a:t> </a:t>
            </a:r>
            <a:r>
              <a:rPr lang="en-US" dirty="0" err="1" smtClean="0"/>
              <a:t>durdurup</a:t>
            </a:r>
            <a:r>
              <a:rPr lang="en-US" dirty="0" smtClean="0"/>
              <a:t> </a:t>
            </a:r>
            <a:r>
              <a:rPr lang="en-US" dirty="0" err="1" smtClean="0"/>
              <a:t>sorabilirsiniz</a:t>
            </a:r>
            <a:r>
              <a:rPr lang="en-US" dirty="0" smtClean="0"/>
              <a:t>.”</a:t>
            </a:r>
            <a:endParaRPr lang="en-US" dirty="0"/>
          </a:p>
        </p:txBody>
      </p:sp>
    </p:spTree>
    <p:extLst>
      <p:ext uri="{BB962C8B-B14F-4D97-AF65-F5344CB8AC3E}">
        <p14:creationId xmlns:p14="http://schemas.microsoft.com/office/powerpoint/2010/main" val="6936072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Don’t use general questions without nondirective listening techniques </a:t>
            </a:r>
            <a:r>
              <a:rPr lang="en-US" dirty="0" smtClean="0"/>
              <a:t>Use your general questions WITH nondirective listening techniques</a:t>
            </a:r>
          </a:p>
          <a:p>
            <a:r>
              <a:rPr lang="en-US" dirty="0" smtClean="0"/>
              <a:t>Asking questions too frequently will confuse your patients’ mind, may lead them to forget what they were going to say or cannot express themselves in the way they have wanted</a:t>
            </a:r>
          </a:p>
          <a:p>
            <a:r>
              <a:rPr lang="en-US" dirty="0" smtClean="0"/>
              <a:t>It may feel like they are not in a therapy session, but in a court</a:t>
            </a:r>
          </a:p>
          <a:p>
            <a:r>
              <a:rPr lang="en-US" dirty="0" smtClean="0"/>
              <a:t>STOP YOURSELF and do not ask more than 3 questions in a row</a:t>
            </a:r>
            <a:endParaRPr lang="en-US" dirty="0"/>
          </a:p>
        </p:txBody>
      </p:sp>
    </p:spTree>
    <p:extLst>
      <p:ext uri="{BB962C8B-B14F-4D97-AF65-F5344CB8AC3E}">
        <p14:creationId xmlns:p14="http://schemas.microsoft.com/office/powerpoint/2010/main" val="33963176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smtClean="0"/>
              <a:t>Make your questions relevant to client concerns and goals </a:t>
            </a:r>
            <a:r>
              <a:rPr lang="en-US" dirty="0" smtClean="0"/>
              <a:t>If you want to ask questions as an expert, firstly you need to focus on your patient’s problems and ask about them</a:t>
            </a:r>
          </a:p>
          <a:p>
            <a:r>
              <a:rPr lang="en-US" dirty="0" smtClean="0"/>
              <a:t>For instance, suppose that your patient has PTSD who can (and probably will) show depressive symptoms. At that point, in order to collect the symptoms you may want to question those depressive symptoms which may sound so irrelevant to your patient</a:t>
            </a:r>
          </a:p>
          <a:p>
            <a:r>
              <a:rPr lang="en-US" dirty="0" smtClean="0"/>
              <a:t>At that point, you need to focus on the PTSD history, THEN explain why you are going to do a symptom check (its rationale), THEN if it is OK for the patient, you can do it</a:t>
            </a:r>
          </a:p>
          <a:p>
            <a:r>
              <a:rPr lang="en-US" dirty="0" smtClean="0"/>
              <a:t>Otherwise your patient may lose interest to the sessions</a:t>
            </a:r>
          </a:p>
        </p:txBody>
      </p:sp>
    </p:spTree>
    <p:extLst>
      <p:ext uri="{BB962C8B-B14F-4D97-AF65-F5344CB8AC3E}">
        <p14:creationId xmlns:p14="http://schemas.microsoft.com/office/powerpoint/2010/main" val="9196852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Use questions to elicit concrete </a:t>
            </a:r>
            <a:r>
              <a:rPr lang="en-US" b="1" dirty="0" err="1" smtClean="0"/>
              <a:t>behavioural</a:t>
            </a:r>
            <a:r>
              <a:rPr lang="en-US" b="1" dirty="0" smtClean="0"/>
              <a:t> examples </a:t>
            </a:r>
            <a:r>
              <a:rPr lang="en-US" dirty="0" smtClean="0"/>
              <a:t>Try to collect concrete examples to your patient’s thoughts, because if not, you may be missing some distorted ideas</a:t>
            </a:r>
          </a:p>
          <a:p>
            <a:r>
              <a:rPr lang="en-US" dirty="0" smtClean="0"/>
              <a:t>Start with swing questions, then if it is still too general, then move to more concrete questions</a:t>
            </a:r>
          </a:p>
          <a:p>
            <a:r>
              <a:rPr lang="en-US" dirty="0" smtClean="0"/>
              <a:t>“</a:t>
            </a:r>
            <a:r>
              <a:rPr lang="en-US" dirty="0" err="1" smtClean="0"/>
              <a:t>Sınıfta</a:t>
            </a:r>
            <a:r>
              <a:rPr lang="en-US" dirty="0" smtClean="0"/>
              <a:t> </a:t>
            </a:r>
            <a:r>
              <a:rPr lang="en-US" dirty="0" err="1" smtClean="0"/>
              <a:t>istenmediğimi</a:t>
            </a:r>
            <a:r>
              <a:rPr lang="en-US" dirty="0" smtClean="0"/>
              <a:t> </a:t>
            </a:r>
            <a:r>
              <a:rPr lang="en-US" dirty="0" err="1" smtClean="0"/>
              <a:t>biliyorum</a:t>
            </a:r>
            <a:r>
              <a:rPr lang="en-US" dirty="0" smtClean="0"/>
              <a:t>.” </a:t>
            </a:r>
            <a:r>
              <a:rPr lang="en-US" dirty="0" smtClean="0">
                <a:sym typeface="Wingdings"/>
              </a:rPr>
              <a:t> Swing question?  Concrete question?</a:t>
            </a:r>
            <a:endParaRPr lang="en-US" dirty="0"/>
          </a:p>
        </p:txBody>
      </p:sp>
    </p:spTree>
    <p:extLst>
      <p:ext uri="{BB962C8B-B14F-4D97-AF65-F5344CB8AC3E}">
        <p14:creationId xmlns:p14="http://schemas.microsoft.com/office/powerpoint/2010/main" val="21708316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dirty="0" err="1" smtClean="0"/>
              <a:t>Kendini</a:t>
            </a:r>
            <a:r>
              <a:rPr lang="en-US" dirty="0" smtClean="0"/>
              <a:t> </a:t>
            </a:r>
            <a:r>
              <a:rPr lang="en-US" dirty="0" err="1" smtClean="0"/>
              <a:t>beceriksiz</a:t>
            </a:r>
            <a:r>
              <a:rPr lang="en-US" dirty="0" smtClean="0"/>
              <a:t> </a:t>
            </a:r>
            <a:r>
              <a:rPr lang="en-US" dirty="0" err="1" smtClean="0"/>
              <a:t>hissettiğin</a:t>
            </a:r>
            <a:r>
              <a:rPr lang="en-US" dirty="0" smtClean="0"/>
              <a:t> an </a:t>
            </a:r>
            <a:r>
              <a:rPr lang="en-US" dirty="0" err="1" smtClean="0"/>
              <a:t>evde</a:t>
            </a:r>
            <a:r>
              <a:rPr lang="en-US" dirty="0" smtClean="0"/>
              <a:t> </a:t>
            </a:r>
            <a:r>
              <a:rPr lang="en-US" dirty="0" err="1" smtClean="0"/>
              <a:t>neler</a:t>
            </a:r>
            <a:r>
              <a:rPr lang="en-US" dirty="0" smtClean="0"/>
              <a:t> </a:t>
            </a:r>
            <a:r>
              <a:rPr lang="en-US" dirty="0" err="1" smtClean="0"/>
              <a:t>oluyordu</a:t>
            </a:r>
            <a:r>
              <a:rPr lang="en-US" dirty="0" smtClean="0"/>
              <a:t>?”, “</a:t>
            </a:r>
            <a:r>
              <a:rPr lang="en-US" dirty="0" err="1" smtClean="0"/>
              <a:t>Kimler</a:t>
            </a:r>
            <a:r>
              <a:rPr lang="en-US" dirty="0" smtClean="0"/>
              <a:t> </a:t>
            </a:r>
            <a:r>
              <a:rPr lang="en-US" dirty="0" err="1" smtClean="0"/>
              <a:t>vardı</a:t>
            </a:r>
            <a:r>
              <a:rPr lang="en-US" dirty="0" smtClean="0"/>
              <a:t>?”, “</a:t>
            </a:r>
            <a:r>
              <a:rPr lang="en-US" dirty="0" err="1" smtClean="0"/>
              <a:t>Nasıl</a:t>
            </a:r>
            <a:r>
              <a:rPr lang="en-US" dirty="0" smtClean="0"/>
              <a:t> </a:t>
            </a:r>
            <a:r>
              <a:rPr lang="en-US" dirty="0" err="1" smtClean="0"/>
              <a:t>bir</a:t>
            </a:r>
            <a:r>
              <a:rPr lang="en-US" dirty="0" smtClean="0"/>
              <a:t> </a:t>
            </a:r>
            <a:r>
              <a:rPr lang="en-US" dirty="0" err="1" smtClean="0"/>
              <a:t>ortamdaydın</a:t>
            </a:r>
            <a:r>
              <a:rPr lang="en-US" dirty="0" smtClean="0"/>
              <a:t>?”</a:t>
            </a:r>
          </a:p>
          <a:p>
            <a:r>
              <a:rPr lang="en-US" dirty="0" smtClean="0"/>
              <a:t>If there are uncompleted parts in your patient’s example, use more concrete questions to fill them because there may be still distorted beliefs </a:t>
            </a:r>
            <a:endParaRPr lang="en-US" dirty="0"/>
          </a:p>
        </p:txBody>
      </p:sp>
    </p:spTree>
    <p:extLst>
      <p:ext uri="{BB962C8B-B14F-4D97-AF65-F5344CB8AC3E}">
        <p14:creationId xmlns:p14="http://schemas.microsoft.com/office/powerpoint/2010/main" val="1482885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Be cautious about sensitive areas </a:t>
            </a:r>
            <a:r>
              <a:rPr lang="en-US" dirty="0" smtClean="0"/>
              <a:t>If you are at the beginning of your sessions (let’s say first 3), do not talk about sensitive areas – status, religion, ethnicity, sexual problems, politics, failures, etc.</a:t>
            </a:r>
          </a:p>
          <a:p>
            <a:r>
              <a:rPr lang="en-US" dirty="0" smtClean="0"/>
              <a:t>ONLY IF the patient checks in with a crisis situation (suicide or homicide), you can talk about those areas</a:t>
            </a:r>
          </a:p>
          <a:p>
            <a:r>
              <a:rPr lang="en-US" dirty="0" smtClean="0"/>
              <a:t>“</a:t>
            </a:r>
            <a:r>
              <a:rPr lang="en-US" dirty="0" err="1" smtClean="0"/>
              <a:t>Burada</a:t>
            </a:r>
            <a:r>
              <a:rPr lang="en-US" dirty="0" smtClean="0"/>
              <a:t> size </a:t>
            </a:r>
            <a:r>
              <a:rPr lang="en-US" dirty="0" err="1" smtClean="0"/>
              <a:t>bazı</a:t>
            </a:r>
            <a:r>
              <a:rPr lang="en-US" dirty="0" smtClean="0"/>
              <a:t> </a:t>
            </a:r>
            <a:r>
              <a:rPr lang="en-US" dirty="0" err="1" smtClean="0"/>
              <a:t>sorular</a:t>
            </a:r>
            <a:r>
              <a:rPr lang="en-US" dirty="0" smtClean="0"/>
              <a:t> </a:t>
            </a:r>
            <a:r>
              <a:rPr lang="en-US" dirty="0" err="1" smtClean="0"/>
              <a:t>sormam</a:t>
            </a:r>
            <a:r>
              <a:rPr lang="en-US" dirty="0" smtClean="0"/>
              <a:t> </a:t>
            </a:r>
            <a:r>
              <a:rPr lang="en-US" dirty="0" err="1" smtClean="0"/>
              <a:t>gerekiyor</a:t>
            </a:r>
            <a:r>
              <a:rPr lang="en-US" dirty="0" smtClean="0"/>
              <a:t>. </a:t>
            </a:r>
            <a:r>
              <a:rPr lang="en-US" dirty="0" err="1" smtClean="0"/>
              <a:t>Sizin</a:t>
            </a:r>
            <a:r>
              <a:rPr lang="en-US" dirty="0" smtClean="0"/>
              <a:t> </a:t>
            </a:r>
            <a:r>
              <a:rPr lang="en-US" dirty="0" err="1" smtClean="0"/>
              <a:t>için</a:t>
            </a:r>
            <a:r>
              <a:rPr lang="en-US" dirty="0" smtClean="0"/>
              <a:t> </a:t>
            </a:r>
            <a:r>
              <a:rPr lang="en-US" dirty="0" err="1" smtClean="0"/>
              <a:t>uygun</a:t>
            </a:r>
            <a:r>
              <a:rPr lang="en-US" dirty="0" smtClean="0"/>
              <a:t> </a:t>
            </a:r>
            <a:r>
              <a:rPr lang="en-US" dirty="0" err="1" smtClean="0"/>
              <a:t>mudur</a:t>
            </a:r>
            <a:r>
              <a:rPr lang="en-US" dirty="0" smtClean="0"/>
              <a:t>?”</a:t>
            </a:r>
          </a:p>
          <a:p>
            <a:r>
              <a:rPr lang="en-US" dirty="0" smtClean="0"/>
              <a:t>If you direct your patient to another institution/unit, then the important thing is to collect information as much as possible, not the sensitive areas</a:t>
            </a:r>
          </a:p>
          <a:p>
            <a:r>
              <a:rPr lang="en-US" dirty="0" smtClean="0"/>
              <a:t>“Bu </a:t>
            </a:r>
            <a:r>
              <a:rPr lang="en-US" dirty="0" err="1" smtClean="0"/>
              <a:t>değerlendirme</a:t>
            </a:r>
            <a:r>
              <a:rPr lang="en-US" dirty="0" smtClean="0"/>
              <a:t> </a:t>
            </a:r>
            <a:r>
              <a:rPr lang="en-US" dirty="0" err="1" smtClean="0"/>
              <a:t>amaçlı</a:t>
            </a:r>
            <a:r>
              <a:rPr lang="en-US" dirty="0" smtClean="0"/>
              <a:t> </a:t>
            </a:r>
            <a:r>
              <a:rPr lang="en-US" dirty="0" err="1" smtClean="0"/>
              <a:t>bir</a:t>
            </a:r>
            <a:r>
              <a:rPr lang="en-US" dirty="0" smtClean="0"/>
              <a:t> </a:t>
            </a:r>
            <a:r>
              <a:rPr lang="en-US" dirty="0" err="1" smtClean="0"/>
              <a:t>seans</a:t>
            </a:r>
            <a:r>
              <a:rPr lang="en-US" dirty="0" smtClean="0"/>
              <a:t>, </a:t>
            </a:r>
            <a:r>
              <a:rPr lang="en-US" dirty="0" err="1" smtClean="0"/>
              <a:t>sizi</a:t>
            </a:r>
            <a:r>
              <a:rPr lang="en-US" dirty="0" smtClean="0"/>
              <a:t> </a:t>
            </a:r>
            <a:r>
              <a:rPr lang="en-US" dirty="0" err="1" smtClean="0"/>
              <a:t>ilgili</a:t>
            </a:r>
            <a:r>
              <a:rPr lang="en-US" dirty="0" smtClean="0"/>
              <a:t> </a:t>
            </a:r>
            <a:r>
              <a:rPr lang="en-US" dirty="0" err="1" smtClean="0"/>
              <a:t>birime</a:t>
            </a:r>
            <a:r>
              <a:rPr lang="en-US" dirty="0" smtClean="0"/>
              <a:t> </a:t>
            </a:r>
            <a:r>
              <a:rPr lang="en-US" dirty="0" err="1" smtClean="0"/>
              <a:t>yönlendirmeden</a:t>
            </a:r>
            <a:r>
              <a:rPr lang="en-US" dirty="0" smtClean="0"/>
              <a:t> </a:t>
            </a:r>
            <a:r>
              <a:rPr lang="en-US" dirty="0" err="1" smtClean="0"/>
              <a:t>önce</a:t>
            </a:r>
            <a:r>
              <a:rPr lang="en-US" dirty="0" smtClean="0"/>
              <a:t> </a:t>
            </a:r>
            <a:r>
              <a:rPr lang="en-US" dirty="0" err="1" smtClean="0"/>
              <a:t>bazı</a:t>
            </a:r>
            <a:r>
              <a:rPr lang="en-US" dirty="0" smtClean="0"/>
              <a:t> </a:t>
            </a:r>
            <a:r>
              <a:rPr lang="en-US" dirty="0" err="1" smtClean="0"/>
              <a:t>bilgileri</a:t>
            </a:r>
            <a:r>
              <a:rPr lang="en-US" dirty="0" smtClean="0"/>
              <a:t> </a:t>
            </a:r>
            <a:r>
              <a:rPr lang="en-US" dirty="0" err="1" smtClean="0"/>
              <a:t>edinmem</a:t>
            </a:r>
            <a:r>
              <a:rPr lang="en-US" dirty="0" smtClean="0"/>
              <a:t> </a:t>
            </a:r>
            <a:r>
              <a:rPr lang="en-US" dirty="0" err="1" smtClean="0"/>
              <a:t>gerekiyor</a:t>
            </a:r>
            <a:r>
              <a:rPr lang="en-US" dirty="0" smtClean="0"/>
              <a:t>.”</a:t>
            </a:r>
            <a:endParaRPr lang="en-US" dirty="0"/>
          </a:p>
        </p:txBody>
      </p:sp>
    </p:spTree>
    <p:extLst>
      <p:ext uri="{BB962C8B-B14F-4D97-AF65-F5344CB8AC3E}">
        <p14:creationId xmlns:p14="http://schemas.microsoft.com/office/powerpoint/2010/main" val="3764141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TYPES OF QUESTIONS</a:t>
            </a:r>
            <a:endParaRPr lang="en-US" dirty="0"/>
          </a:p>
        </p:txBody>
      </p:sp>
      <p:sp>
        <p:nvSpPr>
          <p:cNvPr id="3" name="Content Placeholder 2"/>
          <p:cNvSpPr>
            <a:spLocks noGrp="1"/>
          </p:cNvSpPr>
          <p:nvPr>
            <p:ph idx="1"/>
          </p:nvPr>
        </p:nvSpPr>
        <p:spPr/>
        <p:txBody>
          <a:bodyPr>
            <a:normAutofit lnSpcReduction="10000"/>
          </a:bodyPr>
          <a:lstStyle/>
          <a:p>
            <a:r>
              <a:rPr lang="en-US" b="1" dirty="0" smtClean="0"/>
              <a:t>Open – ended Questions  </a:t>
            </a:r>
            <a:r>
              <a:rPr lang="en-US" dirty="0" smtClean="0"/>
              <a:t>It aims to</a:t>
            </a:r>
            <a:r>
              <a:rPr lang="en-US" b="1" dirty="0" smtClean="0"/>
              <a:t> </a:t>
            </a:r>
            <a:r>
              <a:rPr lang="en-US" dirty="0" smtClean="0"/>
              <a:t>gain more verbal information from the patient</a:t>
            </a:r>
          </a:p>
          <a:p>
            <a:r>
              <a:rPr lang="en-US" dirty="0" smtClean="0"/>
              <a:t>The answer is never short/one – word, it is more of explanation</a:t>
            </a:r>
          </a:p>
          <a:p>
            <a:r>
              <a:rPr lang="en-US" dirty="0" smtClean="0"/>
              <a:t>Mostly we use “HOW?” and “WHAT?” questions</a:t>
            </a:r>
          </a:p>
          <a:p>
            <a:endParaRPr lang="en-US" dirty="0" smtClean="0"/>
          </a:p>
          <a:p>
            <a:pPr lvl="1"/>
            <a:r>
              <a:rPr lang="en-US" dirty="0" smtClean="0"/>
              <a:t>“</a:t>
            </a:r>
            <a:r>
              <a:rPr lang="en-US" b="1" dirty="0" smtClean="0"/>
              <a:t>Ne </a:t>
            </a:r>
            <a:r>
              <a:rPr lang="en-US" b="1" dirty="0" err="1" smtClean="0"/>
              <a:t>oldu</a:t>
            </a:r>
            <a:r>
              <a:rPr lang="en-US" b="1" dirty="0" smtClean="0"/>
              <a:t> da</a:t>
            </a:r>
            <a:r>
              <a:rPr lang="en-US" dirty="0" smtClean="0"/>
              <a:t> </a:t>
            </a:r>
            <a:r>
              <a:rPr lang="en-US" dirty="0" err="1" smtClean="0"/>
              <a:t>terapiye</a:t>
            </a:r>
            <a:r>
              <a:rPr lang="en-US" dirty="0" smtClean="0"/>
              <a:t> </a:t>
            </a:r>
            <a:r>
              <a:rPr lang="en-US" dirty="0" err="1" smtClean="0"/>
              <a:t>şimdi</a:t>
            </a:r>
            <a:r>
              <a:rPr lang="en-US" dirty="0" smtClean="0"/>
              <a:t> </a:t>
            </a:r>
            <a:r>
              <a:rPr lang="en-US" dirty="0" err="1" smtClean="0"/>
              <a:t>gelmeye</a:t>
            </a:r>
            <a:r>
              <a:rPr lang="en-US" dirty="0" smtClean="0"/>
              <a:t> </a:t>
            </a:r>
            <a:r>
              <a:rPr lang="en-US" dirty="0" err="1" smtClean="0"/>
              <a:t>karar</a:t>
            </a:r>
            <a:r>
              <a:rPr lang="en-US" dirty="0" smtClean="0"/>
              <a:t> </a:t>
            </a:r>
            <a:r>
              <a:rPr lang="en-US" dirty="0" err="1" smtClean="0"/>
              <a:t>verdiniz</a:t>
            </a:r>
            <a:r>
              <a:rPr lang="en-US" dirty="0" smtClean="0"/>
              <a:t>?”</a:t>
            </a:r>
          </a:p>
          <a:p>
            <a:pPr marL="349250" lvl="1" indent="0">
              <a:buNone/>
            </a:pPr>
            <a:endParaRPr lang="en-US" dirty="0" smtClean="0"/>
          </a:p>
          <a:p>
            <a:pPr lvl="1"/>
            <a:r>
              <a:rPr lang="en-US" dirty="0" smtClean="0"/>
              <a:t>“</a:t>
            </a:r>
            <a:r>
              <a:rPr lang="en-US" dirty="0" err="1" smtClean="0"/>
              <a:t>Şimdiye</a:t>
            </a:r>
            <a:r>
              <a:rPr lang="en-US" dirty="0" smtClean="0"/>
              <a:t> </a:t>
            </a:r>
            <a:r>
              <a:rPr lang="en-US" dirty="0" err="1" smtClean="0"/>
              <a:t>kadar</a:t>
            </a:r>
            <a:r>
              <a:rPr lang="en-US" dirty="0" smtClean="0"/>
              <a:t> </a:t>
            </a:r>
            <a:r>
              <a:rPr lang="en-US" dirty="0" err="1" smtClean="0"/>
              <a:t>bununla</a:t>
            </a:r>
            <a:r>
              <a:rPr lang="en-US" dirty="0" smtClean="0"/>
              <a:t> </a:t>
            </a:r>
            <a:r>
              <a:rPr lang="en-US" b="1" dirty="0" err="1" smtClean="0"/>
              <a:t>nasıl</a:t>
            </a:r>
            <a:r>
              <a:rPr lang="en-US" dirty="0" smtClean="0"/>
              <a:t> </a:t>
            </a:r>
            <a:r>
              <a:rPr lang="en-US" dirty="0" err="1" smtClean="0"/>
              <a:t>başettiniz</a:t>
            </a:r>
            <a:r>
              <a:rPr lang="en-US" dirty="0" smtClean="0"/>
              <a:t>?”</a:t>
            </a:r>
          </a:p>
        </p:txBody>
      </p:sp>
    </p:spTree>
    <p:extLst>
      <p:ext uri="{BB962C8B-B14F-4D97-AF65-F5344CB8AC3E}">
        <p14:creationId xmlns:p14="http://schemas.microsoft.com/office/powerpoint/2010/main" val="30262129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DIRECTIVE INTERVIEWING TECHNIQUES</a:t>
            </a:r>
            <a:endParaRPr lang="en-US" sz="4400" dirty="0"/>
          </a:p>
        </p:txBody>
      </p:sp>
      <p:sp>
        <p:nvSpPr>
          <p:cNvPr id="3" name="Content Placeholder 2"/>
          <p:cNvSpPr>
            <a:spLocks noGrp="1"/>
          </p:cNvSpPr>
          <p:nvPr>
            <p:ph idx="1"/>
          </p:nvPr>
        </p:nvSpPr>
        <p:spPr/>
        <p:txBody>
          <a:bodyPr>
            <a:normAutofit fontScale="77500" lnSpcReduction="20000"/>
          </a:bodyPr>
          <a:lstStyle/>
          <a:p>
            <a:r>
              <a:rPr lang="en-US" dirty="0" smtClean="0"/>
              <a:t>GOAL is to push the patient to change beliefs, emotions and </a:t>
            </a:r>
            <a:r>
              <a:rPr lang="en-US" dirty="0" err="1" smtClean="0"/>
              <a:t>behaviours</a:t>
            </a:r>
            <a:r>
              <a:rPr lang="en-US" dirty="0" smtClean="0"/>
              <a:t> – kind of persuasion technique</a:t>
            </a:r>
          </a:p>
          <a:p>
            <a:r>
              <a:rPr lang="en-US" dirty="0" smtClean="0"/>
              <a:t>While you are doing this, you need to consider your patient’s clinical status and what is best for your client. THEN use these techniques if your patient needs a change and if s/he is ready to change</a:t>
            </a:r>
          </a:p>
          <a:p>
            <a:r>
              <a:rPr lang="en-US" dirty="0" smtClean="0"/>
              <a:t>Which intervention should be done for your patient, when you should do and how you will decide to do it is your responsibility here, as an expert</a:t>
            </a:r>
          </a:p>
          <a:p>
            <a:r>
              <a:rPr lang="en-US" dirty="0" smtClean="0"/>
              <a:t>Your patient’s responsibility is to decide whether to do it or not</a:t>
            </a:r>
          </a:p>
          <a:p>
            <a:r>
              <a:rPr lang="en-US" dirty="0" smtClean="0"/>
              <a:t>In order to make a progress, we decide which areas they need to change, use techniques to make it easier for them to change</a:t>
            </a:r>
          </a:p>
        </p:txBody>
      </p:sp>
    </p:spTree>
    <p:extLst>
      <p:ext uri="{BB962C8B-B14F-4D97-AF65-F5344CB8AC3E}">
        <p14:creationId xmlns:p14="http://schemas.microsoft.com/office/powerpoint/2010/main" val="7002092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smtClean="0"/>
              <a:t>Psychoeducation</a:t>
            </a:r>
            <a:r>
              <a:rPr lang="en-US" b="1" dirty="0" smtClean="0"/>
              <a:t> </a:t>
            </a:r>
            <a:r>
              <a:rPr lang="en-US" dirty="0" smtClean="0"/>
              <a:t>It means you give information to your patient about the </a:t>
            </a:r>
          </a:p>
          <a:p>
            <a:pPr marL="0" indent="0">
              <a:buNone/>
            </a:pPr>
            <a:endParaRPr lang="en-US" dirty="0" smtClean="0"/>
          </a:p>
          <a:p>
            <a:pPr lvl="1"/>
            <a:r>
              <a:rPr lang="en-US" dirty="0" smtClean="0"/>
              <a:t>Therapy and its progress</a:t>
            </a:r>
          </a:p>
          <a:p>
            <a:pPr lvl="1"/>
            <a:endParaRPr lang="en-US" dirty="0" smtClean="0"/>
          </a:p>
          <a:p>
            <a:pPr lvl="1"/>
            <a:r>
              <a:rPr lang="en-US" dirty="0" smtClean="0"/>
              <a:t>A symptom’s meaning and its outcomes</a:t>
            </a:r>
          </a:p>
          <a:p>
            <a:pPr lvl="1"/>
            <a:endParaRPr lang="en-US" dirty="0" smtClean="0"/>
          </a:p>
          <a:p>
            <a:pPr lvl="1"/>
            <a:r>
              <a:rPr lang="en-US" dirty="0" smtClean="0"/>
              <a:t>How you will apply the therapy technique and the interventions</a:t>
            </a:r>
            <a:endParaRPr lang="en-US" dirty="0"/>
          </a:p>
        </p:txBody>
      </p:sp>
    </p:spTree>
    <p:extLst>
      <p:ext uri="{BB962C8B-B14F-4D97-AF65-F5344CB8AC3E}">
        <p14:creationId xmlns:p14="http://schemas.microsoft.com/office/powerpoint/2010/main" val="33196702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Make it clear with your patient about the roles and what to expect and not to expect from the therapy: “Size </a:t>
            </a:r>
            <a:r>
              <a:rPr lang="en-US" dirty="0" err="1" smtClean="0"/>
              <a:t>burada</a:t>
            </a:r>
            <a:r>
              <a:rPr lang="en-US" dirty="0" smtClean="0"/>
              <a:t> </a:t>
            </a:r>
            <a:r>
              <a:rPr lang="en-US" dirty="0" err="1" smtClean="0"/>
              <a:t>bir</a:t>
            </a:r>
            <a:r>
              <a:rPr lang="en-US" dirty="0" smtClean="0"/>
              <a:t> </a:t>
            </a:r>
            <a:r>
              <a:rPr lang="en-US" dirty="0" err="1" smtClean="0"/>
              <a:t>uzman</a:t>
            </a:r>
            <a:r>
              <a:rPr lang="en-US" dirty="0" smtClean="0"/>
              <a:t> </a:t>
            </a:r>
            <a:r>
              <a:rPr lang="en-US" dirty="0" err="1" smtClean="0"/>
              <a:t>olarak</a:t>
            </a:r>
            <a:r>
              <a:rPr lang="en-US" dirty="0" smtClean="0"/>
              <a:t> </a:t>
            </a:r>
            <a:r>
              <a:rPr lang="en-US" dirty="0" err="1" smtClean="0"/>
              <a:t>yol</a:t>
            </a:r>
            <a:r>
              <a:rPr lang="en-US" dirty="0" smtClean="0"/>
              <a:t> </a:t>
            </a:r>
            <a:r>
              <a:rPr lang="en-US" dirty="0" err="1" smtClean="0"/>
              <a:t>göstermeye</a:t>
            </a:r>
            <a:r>
              <a:rPr lang="en-US" dirty="0" smtClean="0"/>
              <a:t> </a:t>
            </a:r>
            <a:r>
              <a:rPr lang="en-US" dirty="0" err="1" smtClean="0"/>
              <a:t>çalışacağım</a:t>
            </a:r>
            <a:r>
              <a:rPr lang="en-US" dirty="0" smtClean="0"/>
              <a:t>, </a:t>
            </a:r>
            <a:r>
              <a:rPr lang="en-US" dirty="0" err="1" smtClean="0"/>
              <a:t>danışan</a:t>
            </a:r>
            <a:r>
              <a:rPr lang="en-US" dirty="0" smtClean="0"/>
              <a:t> </a:t>
            </a:r>
            <a:r>
              <a:rPr lang="en-US" dirty="0" err="1" smtClean="0"/>
              <a:t>olarak</a:t>
            </a:r>
            <a:r>
              <a:rPr lang="en-US" dirty="0" smtClean="0"/>
              <a:t> </a:t>
            </a:r>
            <a:r>
              <a:rPr lang="en-US" dirty="0" err="1" smtClean="0"/>
              <a:t>sizden</a:t>
            </a:r>
            <a:r>
              <a:rPr lang="en-US" dirty="0" smtClean="0"/>
              <a:t> </a:t>
            </a:r>
            <a:r>
              <a:rPr lang="en-US" dirty="0" err="1" smtClean="0"/>
              <a:t>beklediğim</a:t>
            </a:r>
            <a:r>
              <a:rPr lang="en-US" dirty="0" smtClean="0"/>
              <a:t> </a:t>
            </a:r>
            <a:r>
              <a:rPr lang="en-US" dirty="0" err="1" smtClean="0"/>
              <a:t>kendinizi</a:t>
            </a:r>
            <a:r>
              <a:rPr lang="en-US" dirty="0" smtClean="0"/>
              <a:t> </a:t>
            </a:r>
            <a:r>
              <a:rPr lang="en-US" dirty="0" err="1" smtClean="0"/>
              <a:t>olduğu</a:t>
            </a:r>
            <a:r>
              <a:rPr lang="en-US" dirty="0" smtClean="0"/>
              <a:t> </a:t>
            </a:r>
            <a:r>
              <a:rPr lang="en-US" dirty="0" err="1" smtClean="0"/>
              <a:t>gibi</a:t>
            </a:r>
            <a:r>
              <a:rPr lang="en-US" dirty="0" smtClean="0"/>
              <a:t> </a:t>
            </a:r>
            <a:r>
              <a:rPr lang="en-US" dirty="0" err="1" smtClean="0"/>
              <a:t>ortaya</a:t>
            </a:r>
            <a:r>
              <a:rPr lang="en-US" dirty="0" smtClean="0"/>
              <a:t> </a:t>
            </a:r>
            <a:r>
              <a:rPr lang="en-US" dirty="0" err="1" smtClean="0"/>
              <a:t>koymanız</a:t>
            </a:r>
            <a:r>
              <a:rPr lang="en-US" dirty="0" smtClean="0"/>
              <a:t> </a:t>
            </a:r>
            <a:r>
              <a:rPr lang="en-US" dirty="0" err="1" smtClean="0"/>
              <a:t>olacak</a:t>
            </a:r>
            <a:r>
              <a:rPr lang="en-US" dirty="0" smtClean="0"/>
              <a:t>. Ne </a:t>
            </a:r>
            <a:r>
              <a:rPr lang="en-US" dirty="0" err="1" smtClean="0"/>
              <a:t>yapmanız</a:t>
            </a:r>
            <a:r>
              <a:rPr lang="en-US" dirty="0" smtClean="0"/>
              <a:t> </a:t>
            </a:r>
            <a:r>
              <a:rPr lang="en-US" dirty="0" err="1" smtClean="0"/>
              <a:t>ya</a:t>
            </a:r>
            <a:r>
              <a:rPr lang="en-US" dirty="0" smtClean="0"/>
              <a:t> da </a:t>
            </a:r>
            <a:r>
              <a:rPr lang="en-US" dirty="0" err="1" smtClean="0"/>
              <a:t>yapmamanız</a:t>
            </a:r>
            <a:r>
              <a:rPr lang="en-US" dirty="0" smtClean="0"/>
              <a:t> </a:t>
            </a:r>
            <a:r>
              <a:rPr lang="en-US" dirty="0" err="1" smtClean="0"/>
              <a:t>gerektiğini</a:t>
            </a:r>
            <a:r>
              <a:rPr lang="en-US" dirty="0" smtClean="0"/>
              <a:t> </a:t>
            </a:r>
            <a:r>
              <a:rPr lang="en-US" dirty="0" err="1" smtClean="0"/>
              <a:t>söylemeyeceğim</a:t>
            </a:r>
            <a:r>
              <a:rPr lang="en-US" dirty="0" smtClean="0"/>
              <a:t>.”</a:t>
            </a:r>
          </a:p>
          <a:p>
            <a:r>
              <a:rPr lang="en-US" dirty="0" smtClean="0"/>
              <a:t>Most of the people know nothing about the therapy process, roles and limits </a:t>
            </a:r>
            <a:r>
              <a:rPr lang="en-US" dirty="0" smtClean="0">
                <a:sym typeface="Wingdings"/>
              </a:rPr>
              <a:t> its your job to inform them</a:t>
            </a:r>
          </a:p>
          <a:p>
            <a:r>
              <a:rPr lang="en-US" dirty="0" smtClean="0">
                <a:sym typeface="Wingdings"/>
              </a:rPr>
              <a:t>Do not leave your patients with uncertainty, inform them regularly</a:t>
            </a:r>
            <a:endParaRPr lang="en-US" dirty="0" smtClean="0"/>
          </a:p>
        </p:txBody>
      </p:sp>
    </p:spTree>
    <p:extLst>
      <p:ext uri="{BB962C8B-B14F-4D97-AF65-F5344CB8AC3E}">
        <p14:creationId xmlns:p14="http://schemas.microsoft.com/office/powerpoint/2010/main" val="828238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If your patient is not sure about what to say or whether it is OK to say </a:t>
            </a:r>
            <a:r>
              <a:rPr lang="en-US" dirty="0" smtClean="0">
                <a:sym typeface="Wingdings"/>
              </a:rPr>
              <a:t> always encourage them to explain all of their thoughts that come up to their minds: “</a:t>
            </a:r>
            <a:r>
              <a:rPr lang="en-US" dirty="0" err="1" smtClean="0">
                <a:sym typeface="Wingdings"/>
              </a:rPr>
              <a:t>Burada</a:t>
            </a:r>
            <a:r>
              <a:rPr lang="en-US" dirty="0" smtClean="0">
                <a:sym typeface="Wingdings"/>
              </a:rPr>
              <a:t> her </a:t>
            </a:r>
            <a:r>
              <a:rPr lang="en-US" dirty="0" err="1" smtClean="0">
                <a:sym typeface="Wingdings"/>
              </a:rPr>
              <a:t>şeyi</a:t>
            </a:r>
            <a:r>
              <a:rPr lang="en-US" dirty="0" smtClean="0">
                <a:sym typeface="Wingdings"/>
              </a:rPr>
              <a:t> </a:t>
            </a:r>
            <a:r>
              <a:rPr lang="en-US" dirty="0" err="1" smtClean="0">
                <a:sym typeface="Wingdings"/>
              </a:rPr>
              <a:t>konuşabiliriz</a:t>
            </a:r>
            <a:r>
              <a:rPr lang="en-US" dirty="0" smtClean="0">
                <a:sym typeface="Wingdings"/>
              </a:rPr>
              <a:t>, </a:t>
            </a:r>
            <a:r>
              <a:rPr lang="en-US" dirty="0" err="1" smtClean="0">
                <a:sym typeface="Wingdings"/>
              </a:rPr>
              <a:t>gündeme</a:t>
            </a:r>
            <a:r>
              <a:rPr lang="en-US" dirty="0" smtClean="0">
                <a:sym typeface="Wingdings"/>
              </a:rPr>
              <a:t> </a:t>
            </a:r>
            <a:r>
              <a:rPr lang="en-US" dirty="0" err="1" smtClean="0">
                <a:sym typeface="Wingdings"/>
              </a:rPr>
              <a:t>alıp</a:t>
            </a:r>
            <a:r>
              <a:rPr lang="en-US" dirty="0" smtClean="0">
                <a:sym typeface="Wingdings"/>
              </a:rPr>
              <a:t> </a:t>
            </a:r>
            <a:r>
              <a:rPr lang="en-US" dirty="0" err="1" smtClean="0">
                <a:sym typeface="Wingdings"/>
              </a:rPr>
              <a:t>almayacağımıza</a:t>
            </a:r>
            <a:r>
              <a:rPr lang="en-US" dirty="0" smtClean="0">
                <a:sym typeface="Wingdings"/>
              </a:rPr>
              <a:t> </a:t>
            </a:r>
            <a:r>
              <a:rPr lang="en-US" dirty="0" err="1" smtClean="0">
                <a:sym typeface="Wingdings"/>
              </a:rPr>
              <a:t>sonra</a:t>
            </a:r>
            <a:r>
              <a:rPr lang="en-US" dirty="0" smtClean="0">
                <a:sym typeface="Wingdings"/>
              </a:rPr>
              <a:t> </a:t>
            </a:r>
            <a:r>
              <a:rPr lang="en-US" dirty="0" err="1" smtClean="0">
                <a:sym typeface="Wingdings"/>
              </a:rPr>
              <a:t>beraber</a:t>
            </a:r>
            <a:r>
              <a:rPr lang="en-US" dirty="0" smtClean="0">
                <a:sym typeface="Wingdings"/>
              </a:rPr>
              <a:t> </a:t>
            </a:r>
            <a:r>
              <a:rPr lang="en-US" dirty="0" err="1" smtClean="0">
                <a:sym typeface="Wingdings"/>
              </a:rPr>
              <a:t>karar</a:t>
            </a:r>
            <a:r>
              <a:rPr lang="en-US" dirty="0" smtClean="0">
                <a:sym typeface="Wingdings"/>
              </a:rPr>
              <a:t> </a:t>
            </a:r>
            <a:r>
              <a:rPr lang="en-US" dirty="0" err="1" smtClean="0">
                <a:sym typeface="Wingdings"/>
              </a:rPr>
              <a:t>veririz</a:t>
            </a:r>
            <a:r>
              <a:rPr lang="en-US" dirty="0" smtClean="0">
                <a:sym typeface="Wingdings"/>
              </a:rPr>
              <a:t>.”</a:t>
            </a:r>
          </a:p>
          <a:p>
            <a:r>
              <a:rPr lang="en-US" dirty="0" smtClean="0">
                <a:sym typeface="Wingdings"/>
              </a:rPr>
              <a:t>If your patient is not still ready about the roles, therapy process, inform and clarify him/her again</a:t>
            </a:r>
          </a:p>
          <a:p>
            <a:r>
              <a:rPr lang="en-US" dirty="0" smtClean="0">
                <a:sym typeface="Wingdings"/>
              </a:rPr>
              <a:t>You need to inform your patient that they may sometimes feel unhappy/irritated/angry during the therapy process</a:t>
            </a:r>
          </a:p>
          <a:p>
            <a:r>
              <a:rPr lang="en-US" dirty="0" smtClean="0">
                <a:sym typeface="Wingdings"/>
              </a:rPr>
              <a:t>Some of your patients will say they are afraid of getting mad, losing control  tell them that this is a normal progress for you’re his/her disorder which will not make them crazy</a:t>
            </a:r>
          </a:p>
          <a:p>
            <a:r>
              <a:rPr lang="en-US" dirty="0" smtClean="0">
                <a:sym typeface="Wingdings"/>
              </a:rPr>
              <a:t>Explain the anxiety circle to your patient  a part of their </a:t>
            </a:r>
            <a:r>
              <a:rPr lang="en-US" dirty="0" err="1" smtClean="0">
                <a:sym typeface="Wingdings"/>
              </a:rPr>
              <a:t>psychoeducation</a:t>
            </a:r>
            <a:r>
              <a:rPr lang="en-US" dirty="0" smtClean="0">
                <a:sym typeface="Wingdings"/>
              </a:rPr>
              <a:t> process</a:t>
            </a:r>
            <a:endParaRPr lang="en-US" dirty="0"/>
          </a:p>
        </p:txBody>
      </p:sp>
    </p:spTree>
    <p:extLst>
      <p:ext uri="{BB962C8B-B14F-4D97-AF65-F5344CB8AC3E}">
        <p14:creationId xmlns:p14="http://schemas.microsoft.com/office/powerpoint/2010/main" val="28657938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t>Suggestion</a:t>
            </a:r>
            <a:r>
              <a:rPr lang="en-US" dirty="0" smtClean="0"/>
              <a:t> (</a:t>
            </a:r>
            <a:r>
              <a:rPr lang="en-US" dirty="0" err="1" smtClean="0"/>
              <a:t>öneri</a:t>
            </a:r>
            <a:r>
              <a:rPr lang="en-US" dirty="0" smtClean="0"/>
              <a:t>) It can be perceived as advise (</a:t>
            </a:r>
            <a:r>
              <a:rPr lang="en-US" dirty="0" err="1" smtClean="0"/>
              <a:t>tavsiye</a:t>
            </a:r>
            <a:r>
              <a:rPr lang="en-US" dirty="0" smtClean="0"/>
              <a:t>), but they are different</a:t>
            </a:r>
          </a:p>
          <a:p>
            <a:r>
              <a:rPr lang="en-US" dirty="0" smtClean="0"/>
              <a:t>When you suggest something, you bring it to your patient’s mind indirectly whereas when you advise something it is more like offering, more directive</a:t>
            </a:r>
          </a:p>
          <a:p>
            <a:r>
              <a:rPr lang="en-US" dirty="0" smtClean="0"/>
              <a:t>“</a:t>
            </a:r>
            <a:r>
              <a:rPr lang="en-US" dirty="0" err="1" smtClean="0"/>
              <a:t>Yarın</a:t>
            </a:r>
            <a:r>
              <a:rPr lang="en-US" dirty="0" smtClean="0"/>
              <a:t> </a:t>
            </a:r>
            <a:r>
              <a:rPr lang="en-US" dirty="0" err="1" smtClean="0"/>
              <a:t>kantine</a:t>
            </a:r>
            <a:r>
              <a:rPr lang="en-US" dirty="0" smtClean="0"/>
              <a:t> </a:t>
            </a:r>
            <a:r>
              <a:rPr lang="en-US" dirty="0" err="1" smtClean="0"/>
              <a:t>girmeyi</a:t>
            </a:r>
            <a:r>
              <a:rPr lang="en-US" dirty="0" smtClean="0"/>
              <a:t> </a:t>
            </a:r>
            <a:r>
              <a:rPr lang="en-US" dirty="0" err="1" smtClean="0"/>
              <a:t>deneyebileceğinizi</a:t>
            </a:r>
            <a:r>
              <a:rPr lang="en-US" dirty="0" smtClean="0"/>
              <a:t> </a:t>
            </a:r>
            <a:r>
              <a:rPr lang="en-US" dirty="0" err="1" smtClean="0"/>
              <a:t>düşünüyorum</a:t>
            </a:r>
            <a:r>
              <a:rPr lang="en-US" dirty="0" smtClean="0"/>
              <a:t>.” </a:t>
            </a:r>
            <a:r>
              <a:rPr lang="en-US" dirty="0" smtClean="0">
                <a:sym typeface="Wingdings"/>
              </a:rPr>
              <a:t> SUGGESTION: </a:t>
            </a:r>
            <a:r>
              <a:rPr lang="en-US" dirty="0" err="1" smtClean="0">
                <a:sym typeface="Wingdings"/>
              </a:rPr>
              <a:t>curiousity</a:t>
            </a:r>
            <a:r>
              <a:rPr lang="en-US" dirty="0" smtClean="0">
                <a:sym typeface="Wingdings"/>
              </a:rPr>
              <a:t>, directs to </a:t>
            </a:r>
            <a:r>
              <a:rPr lang="en-US" dirty="0" err="1" smtClean="0">
                <a:sym typeface="Wingdings"/>
              </a:rPr>
              <a:t>behaviour</a:t>
            </a:r>
            <a:r>
              <a:rPr lang="en-US" dirty="0" smtClean="0">
                <a:sym typeface="Wingdings"/>
              </a:rPr>
              <a:t>, belief change, emotion experience</a:t>
            </a:r>
          </a:p>
          <a:p>
            <a:r>
              <a:rPr lang="en-US" dirty="0" smtClean="0">
                <a:sym typeface="Wingdings"/>
              </a:rPr>
              <a:t>“</a:t>
            </a:r>
            <a:r>
              <a:rPr lang="en-US" dirty="0" err="1" smtClean="0">
                <a:sym typeface="Wingdings"/>
              </a:rPr>
              <a:t>Yarın</a:t>
            </a:r>
            <a:r>
              <a:rPr lang="en-US" dirty="0" smtClean="0">
                <a:sym typeface="Wingdings"/>
              </a:rPr>
              <a:t> </a:t>
            </a:r>
            <a:r>
              <a:rPr lang="en-US" dirty="0" err="1" smtClean="0">
                <a:sym typeface="Wingdings"/>
              </a:rPr>
              <a:t>kantine</a:t>
            </a:r>
            <a:r>
              <a:rPr lang="en-US" dirty="0" smtClean="0">
                <a:sym typeface="Wingdings"/>
              </a:rPr>
              <a:t> </a:t>
            </a:r>
            <a:r>
              <a:rPr lang="en-US" dirty="0" err="1" smtClean="0">
                <a:sym typeface="Wingdings"/>
              </a:rPr>
              <a:t>gitmelisin</a:t>
            </a:r>
            <a:r>
              <a:rPr lang="en-US" dirty="0" smtClean="0">
                <a:sym typeface="Wingdings"/>
              </a:rPr>
              <a:t>, </a:t>
            </a:r>
            <a:r>
              <a:rPr lang="en-US" dirty="0" err="1" smtClean="0">
                <a:sym typeface="Wingdings"/>
              </a:rPr>
              <a:t>bu</a:t>
            </a:r>
            <a:r>
              <a:rPr lang="en-US" dirty="0" smtClean="0">
                <a:sym typeface="Wingdings"/>
              </a:rPr>
              <a:t> </a:t>
            </a:r>
            <a:r>
              <a:rPr lang="en-US" dirty="0" err="1" smtClean="0">
                <a:sym typeface="Wingdings"/>
              </a:rPr>
              <a:t>senin</a:t>
            </a:r>
            <a:r>
              <a:rPr lang="en-US" dirty="0" smtClean="0">
                <a:sym typeface="Wingdings"/>
              </a:rPr>
              <a:t> </a:t>
            </a:r>
            <a:r>
              <a:rPr lang="en-US" dirty="0" err="1" smtClean="0">
                <a:sym typeface="Wingdings"/>
              </a:rPr>
              <a:t>için</a:t>
            </a:r>
            <a:r>
              <a:rPr lang="en-US" dirty="0" smtClean="0">
                <a:sym typeface="Wingdings"/>
              </a:rPr>
              <a:t> </a:t>
            </a:r>
            <a:r>
              <a:rPr lang="en-US" dirty="0" err="1" smtClean="0">
                <a:sym typeface="Wingdings"/>
              </a:rPr>
              <a:t>iyi</a:t>
            </a:r>
            <a:r>
              <a:rPr lang="en-US" dirty="0" smtClean="0">
                <a:sym typeface="Wingdings"/>
              </a:rPr>
              <a:t> </a:t>
            </a:r>
            <a:r>
              <a:rPr lang="en-US" dirty="0" err="1" smtClean="0">
                <a:sym typeface="Wingdings"/>
              </a:rPr>
              <a:t>olacak</a:t>
            </a:r>
            <a:r>
              <a:rPr lang="en-US" dirty="0" smtClean="0">
                <a:sym typeface="Wingdings"/>
              </a:rPr>
              <a:t>.”  ADVISE: direct, tell what to do</a:t>
            </a:r>
            <a:endParaRPr lang="en-US" dirty="0"/>
          </a:p>
        </p:txBody>
      </p:sp>
    </p:spTree>
    <p:extLst>
      <p:ext uri="{BB962C8B-B14F-4D97-AF65-F5344CB8AC3E}">
        <p14:creationId xmlns:p14="http://schemas.microsoft.com/office/powerpoint/2010/main" val="37244844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With adolescents, use this like: “</a:t>
            </a:r>
            <a:r>
              <a:rPr lang="en-US" dirty="0" err="1" smtClean="0"/>
              <a:t>Daha</a:t>
            </a:r>
            <a:r>
              <a:rPr lang="en-US" dirty="0" smtClean="0"/>
              <a:t> </a:t>
            </a:r>
            <a:r>
              <a:rPr lang="en-US" dirty="0" err="1" smtClean="0"/>
              <a:t>iyisini</a:t>
            </a:r>
            <a:r>
              <a:rPr lang="en-US" dirty="0" smtClean="0"/>
              <a:t> </a:t>
            </a:r>
            <a:r>
              <a:rPr lang="en-US" dirty="0" err="1" smtClean="0"/>
              <a:t>yapabileceğine</a:t>
            </a:r>
            <a:r>
              <a:rPr lang="en-US" dirty="0" smtClean="0"/>
              <a:t> </a:t>
            </a:r>
            <a:r>
              <a:rPr lang="en-US" dirty="0" err="1" smtClean="0"/>
              <a:t>inanıyorum</a:t>
            </a:r>
            <a:r>
              <a:rPr lang="en-US" dirty="0" smtClean="0"/>
              <a:t>.” </a:t>
            </a:r>
            <a:r>
              <a:rPr lang="en-US" dirty="0" smtClean="0">
                <a:sym typeface="Wingdings"/>
              </a:rPr>
              <a:t> gives the impression that “I am a trustworthy person!”</a:t>
            </a:r>
          </a:p>
          <a:p>
            <a:endParaRPr lang="en-US" dirty="0">
              <a:sym typeface="Wingdings"/>
            </a:endParaRPr>
          </a:p>
          <a:p>
            <a:r>
              <a:rPr lang="en-US" dirty="0" smtClean="0">
                <a:sym typeface="Wingdings"/>
              </a:rPr>
              <a:t>Your suggestion may not be accepted by the patient. Then, do not insist but what you can talk about with your patient?</a:t>
            </a:r>
            <a:endParaRPr lang="en-US" dirty="0"/>
          </a:p>
        </p:txBody>
      </p:sp>
    </p:spTree>
    <p:extLst>
      <p:ext uri="{BB962C8B-B14F-4D97-AF65-F5344CB8AC3E}">
        <p14:creationId xmlns:p14="http://schemas.microsoft.com/office/powerpoint/2010/main" val="21754142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Giving advise </a:t>
            </a:r>
            <a:r>
              <a:rPr lang="en-US" dirty="0" smtClean="0"/>
              <a:t>Therapist – centered, tells what to do, gives the impression that “I am the expert here.”</a:t>
            </a:r>
          </a:p>
          <a:p>
            <a:r>
              <a:rPr lang="en-US" dirty="0" smtClean="0"/>
              <a:t>At the beginning of our sessions, we do not give advise. As we do this in our daily lives too frequently, we should be very careful about what we say</a:t>
            </a:r>
          </a:p>
          <a:p>
            <a:r>
              <a:rPr lang="en-US" dirty="0" smtClean="0"/>
              <a:t>Sometimes, we need to give advise. WHEN?</a:t>
            </a:r>
            <a:endParaRPr lang="en-US" dirty="0"/>
          </a:p>
        </p:txBody>
      </p:sp>
    </p:spTree>
    <p:extLst>
      <p:ext uri="{BB962C8B-B14F-4D97-AF65-F5344CB8AC3E}">
        <p14:creationId xmlns:p14="http://schemas.microsoft.com/office/powerpoint/2010/main" val="41197148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If you are ABSOLUTELY sure about your patient has done EVERYTHING and still could not find a way out</a:t>
            </a:r>
          </a:p>
          <a:p>
            <a:r>
              <a:rPr lang="en-US" dirty="0" smtClean="0"/>
              <a:t>Talk about this with your patient in a detailed way, try to be sure s/he tried everything, explore the problematic area</a:t>
            </a:r>
          </a:p>
          <a:p>
            <a:r>
              <a:rPr lang="en-US" dirty="0" smtClean="0"/>
              <a:t>Ask what s/he has done so far to solve this, which choices s/he has taken into account, whether there is a missing information to solve the problem</a:t>
            </a:r>
          </a:p>
          <a:p>
            <a:r>
              <a:rPr lang="en-US" dirty="0" smtClean="0"/>
              <a:t>An early advise will cost your patient not to develop problem solving strategies</a:t>
            </a:r>
          </a:p>
          <a:p>
            <a:r>
              <a:rPr lang="en-US" dirty="0" smtClean="0"/>
              <a:t>So try to avoid as much as possible from giving advises, ask questions such as “</a:t>
            </a:r>
            <a:r>
              <a:rPr lang="en-US" dirty="0" err="1" smtClean="0"/>
              <a:t>Daha</a:t>
            </a:r>
            <a:r>
              <a:rPr lang="en-US" dirty="0" smtClean="0"/>
              <a:t> </a:t>
            </a:r>
            <a:r>
              <a:rPr lang="en-US" dirty="0" err="1" smtClean="0"/>
              <a:t>önce</a:t>
            </a:r>
            <a:r>
              <a:rPr lang="en-US" dirty="0" smtClean="0"/>
              <a:t> </a:t>
            </a:r>
            <a:r>
              <a:rPr lang="en-US" dirty="0" err="1" smtClean="0"/>
              <a:t>benzer</a:t>
            </a:r>
            <a:r>
              <a:rPr lang="en-US" dirty="0" smtClean="0"/>
              <a:t> </a:t>
            </a:r>
            <a:r>
              <a:rPr lang="en-US" dirty="0" err="1" smtClean="0"/>
              <a:t>problemleri</a:t>
            </a:r>
            <a:r>
              <a:rPr lang="en-US" dirty="0" smtClean="0"/>
              <a:t> </a:t>
            </a:r>
            <a:r>
              <a:rPr lang="en-US" dirty="0" err="1" smtClean="0"/>
              <a:t>nasıl</a:t>
            </a:r>
            <a:r>
              <a:rPr lang="en-US" dirty="0" smtClean="0"/>
              <a:t> </a:t>
            </a:r>
            <a:r>
              <a:rPr lang="en-US" dirty="0" err="1" smtClean="0"/>
              <a:t>çözdünüz</a:t>
            </a:r>
            <a:r>
              <a:rPr lang="en-US" dirty="0" smtClean="0"/>
              <a:t>?”, “</a:t>
            </a:r>
            <a:r>
              <a:rPr lang="en-US" dirty="0" err="1" smtClean="0"/>
              <a:t>Neleri</a:t>
            </a:r>
            <a:r>
              <a:rPr lang="en-US" dirty="0" smtClean="0"/>
              <a:t> </a:t>
            </a:r>
            <a:r>
              <a:rPr lang="en-US" dirty="0" err="1" smtClean="0"/>
              <a:t>baz</a:t>
            </a:r>
            <a:r>
              <a:rPr lang="en-US" dirty="0" smtClean="0"/>
              <a:t> </a:t>
            </a:r>
            <a:r>
              <a:rPr lang="en-US" dirty="0" err="1" smtClean="0"/>
              <a:t>alarak</a:t>
            </a:r>
            <a:r>
              <a:rPr lang="en-US" dirty="0" smtClean="0"/>
              <a:t> </a:t>
            </a:r>
            <a:r>
              <a:rPr lang="en-US" dirty="0" err="1" smtClean="0"/>
              <a:t>tercih</a:t>
            </a:r>
            <a:r>
              <a:rPr lang="en-US" dirty="0" smtClean="0"/>
              <a:t> </a:t>
            </a:r>
            <a:r>
              <a:rPr lang="en-US" dirty="0" err="1" smtClean="0"/>
              <a:t>yaptınız</a:t>
            </a:r>
            <a:r>
              <a:rPr lang="en-US" dirty="0" smtClean="0"/>
              <a:t>?”</a:t>
            </a:r>
            <a:endParaRPr lang="en-US" dirty="0"/>
          </a:p>
        </p:txBody>
      </p:sp>
    </p:spTree>
    <p:extLst>
      <p:ext uri="{BB962C8B-B14F-4D97-AF65-F5344CB8AC3E}">
        <p14:creationId xmlns:p14="http://schemas.microsoft.com/office/powerpoint/2010/main" val="2814274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Agreement/Disagreement</a:t>
            </a:r>
            <a:r>
              <a:rPr lang="en-US" dirty="0" smtClean="0"/>
              <a:t> Being with the same idea with your patient and telling this to him/her</a:t>
            </a:r>
          </a:p>
          <a:p>
            <a:r>
              <a:rPr lang="en-US" dirty="0" smtClean="0"/>
              <a:t>What is its advantage?</a:t>
            </a:r>
          </a:p>
          <a:p>
            <a:pPr lvl="1"/>
            <a:r>
              <a:rPr lang="en-US" dirty="0" smtClean="0"/>
              <a:t>The patient will feel more secure, open up more freely</a:t>
            </a:r>
          </a:p>
          <a:p>
            <a:pPr lvl="1"/>
            <a:r>
              <a:rPr lang="en-US" dirty="0" smtClean="0"/>
              <a:t>Develop therapeutic bond</a:t>
            </a:r>
          </a:p>
          <a:p>
            <a:pPr lvl="1"/>
            <a:r>
              <a:rPr lang="en-US" dirty="0" smtClean="0"/>
              <a:t>If you patient thinks that you are a trustworthy expert, then your approval means they are right</a:t>
            </a:r>
          </a:p>
          <a:p>
            <a:pPr lvl="1"/>
            <a:r>
              <a:rPr lang="en-US" dirty="0" smtClean="0"/>
              <a:t>Approval gives you the role of “expert”</a:t>
            </a:r>
          </a:p>
          <a:p>
            <a:pPr lvl="1"/>
            <a:r>
              <a:rPr lang="en-US" dirty="0" smtClean="0"/>
              <a:t>Your patient’s guided discovery process may slow down</a:t>
            </a:r>
            <a:endParaRPr lang="en-US" dirty="0"/>
          </a:p>
        </p:txBody>
      </p:sp>
    </p:spTree>
    <p:extLst>
      <p:ext uri="{BB962C8B-B14F-4D97-AF65-F5344CB8AC3E}">
        <p14:creationId xmlns:p14="http://schemas.microsoft.com/office/powerpoint/2010/main" val="4286914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you will disagree with your patient in sensitive areas (political, religion, social, etc.), your therapeutic bond may weaken</a:t>
            </a:r>
          </a:p>
          <a:p>
            <a:r>
              <a:rPr lang="en-US" dirty="0" smtClean="0"/>
              <a:t>The ideal disagreement method is to use nondirective listening techniques (silence, nodding your head)</a:t>
            </a:r>
          </a:p>
          <a:p>
            <a:r>
              <a:rPr lang="en-US" dirty="0" smtClean="0"/>
              <a:t>Your disagreement goal has to be related to your therapy goals, it should not be based on personal beliefs </a:t>
            </a:r>
            <a:r>
              <a:rPr lang="en-US" dirty="0" smtClean="0">
                <a:sym typeface="Wingdings"/>
              </a:rPr>
              <a:t> defense</a:t>
            </a:r>
            <a:endParaRPr lang="en-US" dirty="0"/>
          </a:p>
        </p:txBody>
      </p:sp>
    </p:spTree>
    <p:extLst>
      <p:ext uri="{BB962C8B-B14F-4D97-AF65-F5344CB8AC3E}">
        <p14:creationId xmlns:p14="http://schemas.microsoft.com/office/powerpoint/2010/main" val="35355438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question “WHY?” includes patterns of accusation that leads the patient defend her/himself</a:t>
            </a:r>
          </a:p>
          <a:p>
            <a:r>
              <a:rPr lang="en-US" dirty="0" smtClean="0"/>
              <a:t>This will break/weaken the bond between you and the patient because s/he will think that you are not on her/his side, but more of a judge </a:t>
            </a:r>
            <a:r>
              <a:rPr lang="en-US" dirty="0" smtClean="0">
                <a:sym typeface="Wingdings"/>
              </a:rPr>
              <a:t> drop out</a:t>
            </a:r>
            <a:endParaRPr lang="en-US" dirty="0" smtClean="0"/>
          </a:p>
          <a:p>
            <a:r>
              <a:rPr lang="en-US" dirty="0" smtClean="0"/>
              <a:t>The patient starts to use defense mechanisms BUT we want to see the patient NAKED</a:t>
            </a:r>
          </a:p>
          <a:p>
            <a:r>
              <a:rPr lang="en-US" dirty="0" smtClean="0"/>
              <a:t>Intellectualization/Rationalization is the mostly used defense mechanisms but we do not want this since it will break the bond</a:t>
            </a:r>
            <a:endParaRPr lang="en-US" dirty="0"/>
          </a:p>
        </p:txBody>
      </p:sp>
    </p:spTree>
    <p:extLst>
      <p:ext uri="{BB962C8B-B14F-4D97-AF65-F5344CB8AC3E}">
        <p14:creationId xmlns:p14="http://schemas.microsoft.com/office/powerpoint/2010/main" val="24731206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You have to disagree if your patient’s maladaptive thoughts, emotions and </a:t>
            </a:r>
            <a:r>
              <a:rPr lang="en-US" dirty="0" err="1" smtClean="0"/>
              <a:t>behaviours</a:t>
            </a:r>
            <a:r>
              <a:rPr lang="en-US" dirty="0" smtClean="0"/>
              <a:t> affect his/her life, and functionality, cause stress </a:t>
            </a:r>
            <a:r>
              <a:rPr lang="en-US" dirty="0" smtClean="0">
                <a:sym typeface="Wingdings"/>
              </a:rPr>
              <a:t> give information about the field, try to make them gain adaptive thoughts</a:t>
            </a:r>
          </a:p>
          <a:p>
            <a:r>
              <a:rPr lang="en-US" dirty="0" smtClean="0">
                <a:sym typeface="Wingdings"/>
              </a:rPr>
              <a:t>What if your patient says she beats her son every time he behaves in a spoiled way?</a:t>
            </a:r>
          </a:p>
          <a:p>
            <a:r>
              <a:rPr lang="en-US" dirty="0" smtClean="0">
                <a:sym typeface="Wingdings"/>
              </a:rPr>
              <a:t>Even if your patient believes that it is beneficial and you know contradictory evidence, you will not give a lecture about “being a good parent” BUT discuss her parental goals (of course if there is no abuse, if there is, then call social services)</a:t>
            </a:r>
            <a:endParaRPr lang="en-US" dirty="0" smtClean="0"/>
          </a:p>
        </p:txBody>
      </p:sp>
    </p:spTree>
    <p:extLst>
      <p:ext uri="{BB962C8B-B14F-4D97-AF65-F5344CB8AC3E}">
        <p14:creationId xmlns:p14="http://schemas.microsoft.com/office/powerpoint/2010/main" val="23104929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Urging </a:t>
            </a:r>
            <a:r>
              <a:rPr lang="en-US" dirty="0" smtClean="0"/>
              <a:t>It includes directing and insisting on something</a:t>
            </a:r>
          </a:p>
          <a:p>
            <a:r>
              <a:rPr lang="en-US" dirty="0" smtClean="0"/>
              <a:t>We do not use this very frequently unless there is a crisis such as</a:t>
            </a:r>
          </a:p>
          <a:p>
            <a:pPr lvl="1"/>
            <a:r>
              <a:rPr lang="en-US" dirty="0" smtClean="0"/>
              <a:t>Child abuse – if the abuser is your patient, then urge him/her to report him/herself in order to protect the child</a:t>
            </a:r>
          </a:p>
          <a:p>
            <a:pPr lvl="1"/>
            <a:r>
              <a:rPr lang="en-US" dirty="0" smtClean="0"/>
              <a:t>Women abuse – you may urge your patient to leave with her children and go to a shelter</a:t>
            </a:r>
          </a:p>
          <a:p>
            <a:pPr lvl="1"/>
            <a:r>
              <a:rPr lang="en-US" dirty="0" smtClean="0"/>
              <a:t>Patients with anxiety disorder need urging to try a new situation BUT more preferable one is suggestion</a:t>
            </a:r>
            <a:endParaRPr lang="en-US" dirty="0"/>
          </a:p>
        </p:txBody>
      </p:sp>
    </p:spTree>
    <p:extLst>
      <p:ext uri="{BB962C8B-B14F-4D97-AF65-F5344CB8AC3E}">
        <p14:creationId xmlns:p14="http://schemas.microsoft.com/office/powerpoint/2010/main" val="34505520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Approval/Disapproval </a:t>
            </a:r>
            <a:r>
              <a:rPr lang="en-US" dirty="0" smtClean="0"/>
              <a:t>It is similar to feeling validation</a:t>
            </a:r>
          </a:p>
          <a:p>
            <a:r>
              <a:rPr lang="en-US" dirty="0" smtClean="0"/>
              <a:t>It involves positive patterns (belief, emotion, </a:t>
            </a:r>
            <a:r>
              <a:rPr lang="en-US" dirty="0" err="1" smtClean="0"/>
              <a:t>behaviour</a:t>
            </a:r>
            <a:r>
              <a:rPr lang="en-US" dirty="0" smtClean="0"/>
              <a:t>)</a:t>
            </a:r>
          </a:p>
          <a:p>
            <a:r>
              <a:rPr lang="en-US" dirty="0" smtClean="0"/>
              <a:t>It strengthens therapeutic bond</a:t>
            </a:r>
          </a:p>
          <a:p>
            <a:r>
              <a:rPr lang="en-US" dirty="0" smtClean="0"/>
              <a:t>It looks like agreement/disagreement </a:t>
            </a:r>
            <a:r>
              <a:rPr lang="en-US" dirty="0" smtClean="0">
                <a:sym typeface="Wingdings"/>
              </a:rPr>
              <a:t> this is more related to social harmony</a:t>
            </a:r>
          </a:p>
          <a:p>
            <a:r>
              <a:rPr lang="en-US" dirty="0" smtClean="0">
                <a:sym typeface="Wingdings"/>
              </a:rPr>
              <a:t>Approval is more authoritative  “</a:t>
            </a:r>
            <a:r>
              <a:rPr lang="en-US" dirty="0" err="1" smtClean="0">
                <a:sym typeface="Wingdings"/>
              </a:rPr>
              <a:t>Ödevini</a:t>
            </a:r>
            <a:r>
              <a:rPr lang="en-US" dirty="0" smtClean="0">
                <a:sym typeface="Wingdings"/>
              </a:rPr>
              <a:t> </a:t>
            </a:r>
            <a:r>
              <a:rPr lang="en-US" dirty="0" err="1" smtClean="0">
                <a:sym typeface="Wingdings"/>
              </a:rPr>
              <a:t>yapmaman</a:t>
            </a:r>
            <a:r>
              <a:rPr lang="en-US" dirty="0" smtClean="0">
                <a:sym typeface="Wingdings"/>
              </a:rPr>
              <a:t> </a:t>
            </a:r>
            <a:r>
              <a:rPr lang="en-US" dirty="0" err="1" smtClean="0">
                <a:sym typeface="Wingdings"/>
              </a:rPr>
              <a:t>doğru</a:t>
            </a:r>
            <a:r>
              <a:rPr lang="en-US" dirty="0" smtClean="0">
                <a:sym typeface="Wingdings"/>
              </a:rPr>
              <a:t> </a:t>
            </a:r>
            <a:r>
              <a:rPr lang="en-US" dirty="0" err="1" smtClean="0">
                <a:sym typeface="Wingdings"/>
              </a:rPr>
              <a:t>olmamış</a:t>
            </a:r>
            <a:r>
              <a:rPr lang="en-US" dirty="0" smtClean="0">
                <a:sym typeface="Wingdings"/>
              </a:rPr>
              <a:t>”</a:t>
            </a:r>
            <a:endParaRPr lang="en-US" dirty="0"/>
          </a:p>
        </p:txBody>
      </p:sp>
    </p:spTree>
    <p:extLst>
      <p:ext uri="{BB962C8B-B14F-4D97-AF65-F5344CB8AC3E}">
        <p14:creationId xmlns:p14="http://schemas.microsoft.com/office/powerpoint/2010/main" val="25346601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Self – disclosure </a:t>
            </a:r>
            <a:r>
              <a:rPr lang="en-US" dirty="0" smtClean="0"/>
              <a:t>This can be used for your patient to gain more insight</a:t>
            </a:r>
          </a:p>
          <a:p>
            <a:r>
              <a:rPr lang="en-US" dirty="0" smtClean="0"/>
              <a:t>It means you have something in common and you can be a model with your life</a:t>
            </a:r>
          </a:p>
          <a:p>
            <a:pPr lvl="1"/>
            <a:r>
              <a:rPr lang="en-US" dirty="0" smtClean="0"/>
              <a:t>Career – Family – Personal life issues</a:t>
            </a:r>
          </a:p>
          <a:p>
            <a:pPr lvl="1"/>
            <a:r>
              <a:rPr lang="en-US" dirty="0" smtClean="0"/>
              <a:t>“Ben de </a:t>
            </a:r>
            <a:r>
              <a:rPr lang="en-US" dirty="0" err="1" smtClean="0"/>
              <a:t>bazen</a:t>
            </a:r>
            <a:r>
              <a:rPr lang="en-US" dirty="0" smtClean="0"/>
              <a:t> </a:t>
            </a:r>
            <a:r>
              <a:rPr lang="en-US" dirty="0" err="1" smtClean="0"/>
              <a:t>çok</a:t>
            </a:r>
            <a:r>
              <a:rPr lang="en-US" dirty="0" smtClean="0"/>
              <a:t> </a:t>
            </a:r>
            <a:r>
              <a:rPr lang="en-US" dirty="0" err="1" smtClean="0"/>
              <a:t>yorulabiliyorum</a:t>
            </a:r>
            <a:r>
              <a:rPr lang="en-US" dirty="0" smtClean="0"/>
              <a:t>”</a:t>
            </a:r>
          </a:p>
          <a:p>
            <a:pPr lvl="1"/>
            <a:r>
              <a:rPr lang="en-US" dirty="0" smtClean="0"/>
              <a:t>“Ben de problem </a:t>
            </a:r>
            <a:r>
              <a:rPr lang="en-US" dirty="0" err="1" smtClean="0"/>
              <a:t>yaşıyorum</a:t>
            </a:r>
            <a:r>
              <a:rPr lang="en-US" dirty="0" smtClean="0"/>
              <a:t> </a:t>
            </a:r>
            <a:r>
              <a:rPr lang="en-US" dirty="0" err="1" smtClean="0"/>
              <a:t>hayatımda</a:t>
            </a:r>
            <a:r>
              <a:rPr lang="en-US" dirty="0" smtClean="0"/>
              <a:t>, her an </a:t>
            </a:r>
            <a:r>
              <a:rPr lang="en-US" dirty="0" err="1" smtClean="0"/>
              <a:t>çözemediğim</a:t>
            </a:r>
            <a:r>
              <a:rPr lang="en-US" dirty="0" smtClean="0"/>
              <a:t> </a:t>
            </a:r>
            <a:r>
              <a:rPr lang="en-US" dirty="0" err="1" smtClean="0"/>
              <a:t>çok</a:t>
            </a:r>
            <a:r>
              <a:rPr lang="en-US" dirty="0" smtClean="0"/>
              <a:t> </a:t>
            </a:r>
            <a:r>
              <a:rPr lang="en-US" dirty="0" err="1" smtClean="0"/>
              <a:t>oluyor</a:t>
            </a:r>
            <a:r>
              <a:rPr lang="en-US" dirty="0" smtClean="0"/>
              <a:t>.”</a:t>
            </a:r>
            <a:endParaRPr lang="en-US" dirty="0"/>
          </a:p>
        </p:txBody>
      </p:sp>
    </p:spTree>
    <p:extLst>
      <p:ext uri="{BB962C8B-B14F-4D97-AF65-F5344CB8AC3E}">
        <p14:creationId xmlns:p14="http://schemas.microsoft.com/office/powerpoint/2010/main" val="31843695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Close – ended Questions </a:t>
            </a:r>
            <a:r>
              <a:rPr lang="en-US" dirty="0" smtClean="0"/>
              <a:t>It includes “Yes/No” answers, one – word or specific information </a:t>
            </a:r>
          </a:p>
          <a:p>
            <a:r>
              <a:rPr lang="en-US" dirty="0" smtClean="0"/>
              <a:t>Mostly we use “WHO?”, “WHERE?”, “WHEN?” questions</a:t>
            </a:r>
          </a:p>
          <a:p>
            <a:r>
              <a:rPr lang="en-US" dirty="0" smtClean="0"/>
              <a:t>Verbal information is limited</a:t>
            </a:r>
          </a:p>
          <a:p>
            <a:r>
              <a:rPr lang="en-US" dirty="0" smtClean="0"/>
              <a:t>It is advantageous if the patient talks too much, you can limit the information. Also, you can use for categorization/framing. If you are looking for a specific information, you can use this type.</a:t>
            </a:r>
          </a:p>
          <a:p>
            <a:r>
              <a:rPr lang="en-US" dirty="0" smtClean="0"/>
              <a:t>If you have a strong therapy bond, to wrap up, when you have a time limit, you can use this type</a:t>
            </a:r>
          </a:p>
          <a:p>
            <a:endParaRPr lang="en-US" dirty="0"/>
          </a:p>
        </p:txBody>
      </p:sp>
    </p:spTree>
    <p:extLst>
      <p:ext uri="{BB962C8B-B14F-4D97-AF65-F5344CB8AC3E}">
        <p14:creationId xmlns:p14="http://schemas.microsoft.com/office/powerpoint/2010/main" val="11608838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you give a specific data/information to the patient, s/he may focus on that </a:t>
            </a:r>
          </a:p>
          <a:p>
            <a:r>
              <a:rPr lang="en-US" b="1" dirty="0" smtClean="0"/>
              <a:t>P</a:t>
            </a:r>
            <a:r>
              <a:rPr lang="en-US" dirty="0" smtClean="0"/>
              <a:t>: I am pregnant. </a:t>
            </a:r>
            <a:r>
              <a:rPr lang="en-US" b="1" dirty="0" smtClean="0"/>
              <a:t>T</a:t>
            </a:r>
            <a:r>
              <a:rPr lang="en-US" dirty="0" smtClean="0"/>
              <a:t>: </a:t>
            </a:r>
            <a:r>
              <a:rPr lang="en-US" dirty="0" err="1" smtClean="0"/>
              <a:t>Woow</a:t>
            </a:r>
            <a:r>
              <a:rPr lang="en-US" dirty="0" smtClean="0"/>
              <a:t>, congratulations! </a:t>
            </a:r>
          </a:p>
          <a:p>
            <a:r>
              <a:rPr lang="en-US" dirty="0" smtClean="0"/>
              <a:t>Here, the patient feels that she should be glad because of this situation. However she may also experience fear, anxiety and shock.</a:t>
            </a:r>
          </a:p>
          <a:p>
            <a:r>
              <a:rPr lang="en-US" dirty="0" smtClean="0"/>
              <a:t>Because of your reaction, she may inhibit her reactions so you have to leave your own beliefs outside of the room.</a:t>
            </a:r>
          </a:p>
          <a:p>
            <a:endParaRPr lang="en-US" dirty="0"/>
          </a:p>
        </p:txBody>
      </p:sp>
    </p:spTree>
    <p:extLst>
      <p:ext uri="{BB962C8B-B14F-4D97-AF65-F5344CB8AC3E}">
        <p14:creationId xmlns:p14="http://schemas.microsoft.com/office/powerpoint/2010/main" val="17453873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is always more useful to start with open – ended questions to close – ended ones. </a:t>
            </a:r>
          </a:p>
          <a:p>
            <a:r>
              <a:rPr lang="en-US" dirty="0" smtClean="0"/>
              <a:t>Try to collect information, do not put boundaries, let him/her speak, then say you want to collect specific information:</a:t>
            </a:r>
          </a:p>
          <a:p>
            <a:pPr marL="0" indent="0">
              <a:buNone/>
            </a:pPr>
            <a:r>
              <a:rPr lang="en-US" dirty="0"/>
              <a:t>	</a:t>
            </a:r>
            <a:r>
              <a:rPr lang="en-US" dirty="0" smtClean="0"/>
              <a:t>“</a:t>
            </a:r>
            <a:r>
              <a:rPr lang="en-US" dirty="0" err="1" smtClean="0"/>
              <a:t>Bilgileri</a:t>
            </a:r>
            <a:r>
              <a:rPr lang="en-US" dirty="0" smtClean="0"/>
              <a:t> </a:t>
            </a:r>
            <a:r>
              <a:rPr lang="en-US" dirty="0" err="1" smtClean="0"/>
              <a:t>ayrıntılandırmak</a:t>
            </a:r>
            <a:r>
              <a:rPr lang="en-US" dirty="0" smtClean="0"/>
              <a:t> </a:t>
            </a:r>
            <a:r>
              <a:rPr lang="en-US" dirty="0" err="1" smtClean="0"/>
              <a:t>istediğim</a:t>
            </a:r>
            <a:r>
              <a:rPr lang="en-US" dirty="0" smtClean="0"/>
              <a:t> 1 – 2 </a:t>
            </a:r>
            <a:r>
              <a:rPr lang="en-US" dirty="0" err="1" smtClean="0"/>
              <a:t>alan</a:t>
            </a:r>
            <a:r>
              <a:rPr lang="en-US" dirty="0" smtClean="0"/>
              <a:t> </a:t>
            </a:r>
            <a:r>
              <a:rPr lang="en-US" dirty="0" err="1" smtClean="0"/>
              <a:t>daha</a:t>
            </a:r>
            <a:r>
              <a:rPr lang="en-US" dirty="0" smtClean="0"/>
              <a:t> </a:t>
            </a:r>
            <a:r>
              <a:rPr lang="en-US" dirty="0" err="1" smtClean="0"/>
              <a:t>var</a:t>
            </a:r>
            <a:r>
              <a:rPr lang="en-US" dirty="0" smtClean="0"/>
              <a:t>, </a:t>
            </a:r>
            <a:r>
              <a:rPr lang="en-US" dirty="0" err="1" smtClean="0"/>
              <a:t>izin</a:t>
            </a:r>
            <a:r>
              <a:rPr lang="en-US" dirty="0" smtClean="0"/>
              <a:t> </a:t>
            </a:r>
            <a:r>
              <a:rPr lang="en-US" dirty="0" err="1" smtClean="0"/>
              <a:t>verirseniz</a:t>
            </a:r>
            <a:r>
              <a:rPr lang="en-US" dirty="0" smtClean="0"/>
              <a:t> </a:t>
            </a:r>
            <a:r>
              <a:rPr lang="en-US" dirty="0" err="1" smtClean="0"/>
              <a:t>onları</a:t>
            </a:r>
            <a:r>
              <a:rPr lang="en-US" dirty="0" smtClean="0"/>
              <a:t> </a:t>
            </a:r>
            <a:r>
              <a:rPr lang="en-US" dirty="0" err="1" smtClean="0"/>
              <a:t>sormak</a:t>
            </a:r>
            <a:r>
              <a:rPr lang="en-US" dirty="0" smtClean="0"/>
              <a:t> </a:t>
            </a:r>
            <a:r>
              <a:rPr lang="en-US" dirty="0" err="1" smtClean="0"/>
              <a:t>istiyorum</a:t>
            </a:r>
            <a:r>
              <a:rPr lang="en-US" dirty="0" smtClean="0"/>
              <a:t>.”</a:t>
            </a:r>
            <a:endParaRPr lang="en-US" dirty="0"/>
          </a:p>
        </p:txBody>
      </p:sp>
    </p:spTree>
    <p:extLst>
      <p:ext uri="{BB962C8B-B14F-4D97-AF65-F5344CB8AC3E}">
        <p14:creationId xmlns:p14="http://schemas.microsoft.com/office/powerpoint/2010/main" val="33717327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Swing Questions </a:t>
            </a:r>
            <a:r>
              <a:rPr lang="en-US" dirty="0" smtClean="0"/>
              <a:t>The answer can be “Yes/No” as well, but the goal is to detail the emotions, beliefs, </a:t>
            </a:r>
            <a:r>
              <a:rPr lang="en-US" dirty="0" err="1" smtClean="0"/>
              <a:t>behaviours</a:t>
            </a:r>
            <a:r>
              <a:rPr lang="en-US" dirty="0" smtClean="0"/>
              <a:t>, the situation and discuss it</a:t>
            </a:r>
          </a:p>
          <a:p>
            <a:r>
              <a:rPr lang="en-US" dirty="0" smtClean="0"/>
              <a:t>It helps us to understand whether the patient is ready to discuss the issue or not.</a:t>
            </a:r>
          </a:p>
          <a:p>
            <a:r>
              <a:rPr lang="en-US" dirty="0" smtClean="0"/>
              <a:t>The question ends with “-</a:t>
            </a:r>
            <a:r>
              <a:rPr lang="en-US" dirty="0" err="1" smtClean="0"/>
              <a:t>ebilir</a:t>
            </a:r>
            <a:r>
              <a:rPr lang="en-US" dirty="0" smtClean="0"/>
              <a:t> </a:t>
            </a:r>
            <a:r>
              <a:rPr lang="en-US" dirty="0" err="1" smtClean="0"/>
              <a:t>misiniz</a:t>
            </a:r>
            <a:r>
              <a:rPr lang="en-US" dirty="0" smtClean="0"/>
              <a:t>?” It actually asks the question “Do you want?” and gives the message that “You control this situation”, we do not direct the patient</a:t>
            </a:r>
            <a:endParaRPr lang="en-US" dirty="0"/>
          </a:p>
        </p:txBody>
      </p:sp>
    </p:spTree>
    <p:extLst>
      <p:ext uri="{BB962C8B-B14F-4D97-AF65-F5344CB8AC3E}">
        <p14:creationId xmlns:p14="http://schemas.microsoft.com/office/powerpoint/2010/main" val="5080978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IMPORTANT</a:t>
            </a:r>
            <a:r>
              <a:rPr lang="en-US" dirty="0" smtClean="0"/>
              <a:t> Unless you do not develop a therapeutic alliance, the patient may think that you are not interested in his/her story. The patient can be shy and decides not to open her/himself up. If the patient does not give an answer, it functions as a close – ended question</a:t>
            </a:r>
          </a:p>
          <a:p>
            <a:r>
              <a:rPr lang="en-US" dirty="0" smtClean="0"/>
              <a:t>Children and adolescents are contradictory – they will generally tend to say “NO!”</a:t>
            </a:r>
            <a:endParaRPr lang="en-US" dirty="0"/>
          </a:p>
        </p:txBody>
      </p:sp>
    </p:spTree>
    <p:extLst>
      <p:ext uri="{BB962C8B-B14F-4D97-AF65-F5344CB8AC3E}">
        <p14:creationId xmlns:p14="http://schemas.microsoft.com/office/powerpoint/2010/main" val="14705765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bitat">
  <a:themeElements>
    <a:clrScheme name="Habitat">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Habitat">
      <a:majorFont>
        <a:latin typeface="Book Antiqua"/>
        <a:ea typeface=""/>
        <a:cs typeface=""/>
        <a:font script="Jpan" typeface="ＭＳ 明朝"/>
        <a:font script="Hans" typeface="宋体"/>
        <a:font script="Hant" typeface="新細明體"/>
      </a:majorFont>
      <a:minorFont>
        <a:latin typeface="Book Antiqua"/>
        <a:ea typeface=""/>
        <a:cs typeface=""/>
        <a:font script="Jpan" typeface="ＭＳ 明朝"/>
        <a:font script="Hans" typeface="宋体"/>
        <a:font script="Hant" typeface="新細明體"/>
      </a:minorFont>
    </a:fontScheme>
    <a:fmtScheme name="Habitat">
      <a:fillStyleLst>
        <a:solidFill>
          <a:schemeClr val="phClr"/>
        </a:solidFill>
        <a:blipFill rotWithShape="1">
          <a:blip xmlns:r="http://schemas.openxmlformats.org/officeDocument/2006/relationships" r:embed="rId1">
            <a:duotone>
              <a:schemeClr val="phClr">
                <a:shade val="10000"/>
                <a:satMod val="130000"/>
              </a:schemeClr>
              <a:schemeClr val="phClr">
                <a:satMod val="275000"/>
              </a:schemeClr>
            </a:duotone>
          </a:blip>
          <a:tile tx="0" ty="0" sx="40000" sy="40000" flip="none" algn="tl"/>
        </a:blipFill>
        <a:blipFill rotWithShape="1">
          <a:blip xmlns:r="http://schemas.openxmlformats.org/officeDocument/2006/relationships" r:embed="rId2">
            <a:duotone>
              <a:schemeClr val="phClr">
                <a:shade val="40000"/>
                <a:satMod val="130000"/>
              </a:schemeClr>
              <a:schemeClr val="phClr">
                <a:satMod val="275000"/>
              </a:schemeClr>
            </a:duotone>
          </a:blip>
          <a:stretch/>
        </a:blipFill>
      </a:fillStyleLst>
      <a:lnStyleLst>
        <a:ln w="12700" cap="flat" cmpd="sng" algn="ctr">
          <a:solidFill>
            <a:schemeClr val="phClr">
              <a:shade val="90000"/>
              <a:satMod val="105000"/>
            </a:schemeClr>
          </a:solidFill>
          <a:prstDash val="solid"/>
        </a:ln>
        <a:ln w="25400" cap="flat" cmpd="sng" algn="ctr">
          <a:solidFill>
            <a:schemeClr val="phClr">
              <a:shade val="80000"/>
            </a:schemeClr>
          </a:solidFill>
          <a:prstDash val="solid"/>
        </a:ln>
        <a:ln w="25400" cap="flat" cmpd="sng" algn="ctr">
          <a:solidFill>
            <a:schemeClr val="phClr">
              <a:shade val="70000"/>
            </a:schemeClr>
          </a:solidFill>
          <a:prstDash val="solid"/>
        </a:ln>
      </a:lnStyleLst>
      <a:effectStyleLst>
        <a:effectStyle>
          <a:effectLst/>
        </a:effectStyle>
        <a:effectStyle>
          <a:effectLst>
            <a:outerShdw blurRad="88900" dir="4200000" sx="105000" sy="105000" algn="t" rotWithShape="0">
              <a:srgbClr val="000000">
                <a:alpha val="40000"/>
              </a:srgbClr>
            </a:outerShdw>
          </a:effectLst>
        </a:effectStyle>
        <a:effectStyle>
          <a:effectLst>
            <a:innerShdw blurRad="76200" dist="25400" dir="13200000">
              <a:srgbClr val="000000">
                <a:alpha val="80000"/>
              </a:srgbClr>
            </a:innerShdw>
          </a:effectLst>
          <a:scene3d>
            <a:camera prst="orthographicFront">
              <a:rot lat="0" lon="0" rev="0"/>
            </a:camera>
            <a:lightRig rig="balanced" dir="t">
              <a:rot lat="0" lon="0" rev="19800000"/>
            </a:lightRig>
          </a:scene3d>
          <a:sp3d prstMaterial="softEdge">
            <a:bevelT w="0" h="0"/>
          </a:sp3d>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Habitat.thmx</Template>
  <TotalTime>1389</TotalTime>
  <Words>3386</Words>
  <Application>Microsoft Macintosh PowerPoint</Application>
  <PresentationFormat>On-screen Show (4:3)</PresentationFormat>
  <Paragraphs>183</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Habitat</vt:lpstr>
      <vt:lpstr>DIRECTIVES: QUESTIONS &amp; ACTION SKILLS</vt:lpstr>
      <vt:lpstr>PowerPoint Presentation</vt:lpstr>
      <vt:lpstr>GENERAL TYPES OF QUESTIONS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THERAPEUTIC QUESTIONS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USE GENERAL QUESTIONS</vt:lpstr>
      <vt:lpstr>PowerPoint Presentation</vt:lpstr>
      <vt:lpstr>PowerPoint Presentation</vt:lpstr>
      <vt:lpstr>PowerPoint Presentation</vt:lpstr>
      <vt:lpstr>PowerPoint Presentation</vt:lpstr>
      <vt:lpstr>PowerPoint Presentation</vt:lpstr>
      <vt:lpstr>DIRECTIVE INTERVIEWING TECHNIQUES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DIRECTIVES: QUESTIONS &amp; ACTION SKILLS</dc:title>
  <dc:creator>Ozlem Ataoglu</dc:creator>
  <cp:lastModifiedBy>Ozlem Ataoglu</cp:lastModifiedBy>
  <cp:revision>59</cp:revision>
  <dcterms:created xsi:type="dcterms:W3CDTF">2017-03-08T12:15:36Z</dcterms:created>
  <dcterms:modified xsi:type="dcterms:W3CDTF">2017-03-10T22:57:19Z</dcterms:modified>
</cp:coreProperties>
</file>