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47" d="100"/>
          <a:sy n="47" d="100"/>
        </p:scale>
        <p:origin x="-400"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printerSettings" Target="printerSettings/printerSettings1.bin"/><Relationship Id="rId47" Type="http://schemas.openxmlformats.org/officeDocument/2006/relationships/presProps" Target="presProps.xml"/><Relationship Id="rId48" Type="http://schemas.openxmlformats.org/officeDocument/2006/relationships/viewProps" Target="viewProps.xml"/><Relationship Id="rId49" Type="http://schemas.openxmlformats.org/officeDocument/2006/relationships/theme" Target="theme/theme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27094"/>
            <a:ext cx="7772400" cy="1470025"/>
          </a:xfrm>
        </p:spPr>
        <p:txBody>
          <a:bodyPr anchor="b" anchorCtr="0"/>
          <a:lstStyle>
            <a:lvl1pPr>
              <a:defRPr sz="5400">
                <a:gradFill>
                  <a:gsLst>
                    <a:gs pos="0">
                      <a:schemeClr val="tx2"/>
                    </a:gs>
                    <a:gs pos="100000">
                      <a:schemeClr val="tx2">
                        <a:lumMod val="75000"/>
                      </a:schemeClr>
                    </a:gs>
                  </a:gsLst>
                  <a:lin ang="5400000" scaled="0"/>
                </a:gradFill>
                <a:effectLst>
                  <a:outerShdw blurRad="50800" dist="25400" dir="5400000" algn="t" rotWithShape="0">
                    <a:prstClr val="black">
                      <a:alpha val="40000"/>
                    </a:prstClr>
                  </a:outerShdw>
                </a:effectLst>
              </a:defRPr>
            </a:lvl1pPr>
          </a:lstStyle>
          <a:p>
            <a:r>
              <a:rPr lang="tr-TR" smtClean="0"/>
              <a:t>Click to edit Master title style</a:t>
            </a:r>
            <a:endParaRPr/>
          </a:p>
        </p:txBody>
      </p:sp>
      <p:sp>
        <p:nvSpPr>
          <p:cNvPr id="3" name="Subtitle 2"/>
          <p:cNvSpPr>
            <a:spLocks noGrp="1"/>
          </p:cNvSpPr>
          <p:nvPr>
            <p:ph type="subTitle" idx="1"/>
          </p:nvPr>
        </p:nvSpPr>
        <p:spPr>
          <a:xfrm>
            <a:off x="685801" y="3810000"/>
            <a:ext cx="7770812" cy="1752600"/>
          </a:xfrm>
        </p:spPr>
        <p:txBody>
          <a:bodyPr>
            <a:normAutofit/>
          </a:bodyPr>
          <a:lstStyle>
            <a:lvl1pPr marL="0" indent="0" algn="ctr">
              <a:spcBef>
                <a:spcPts val="300"/>
              </a:spcBef>
              <a:buNone/>
              <a:defRPr sz="1600">
                <a:gradFill>
                  <a:gsLst>
                    <a:gs pos="0">
                      <a:schemeClr val="tx2"/>
                    </a:gs>
                    <a:gs pos="100000">
                      <a:schemeClr val="tx2">
                        <a:lumMod val="75000"/>
                      </a:schemeClr>
                    </a:gs>
                  </a:gsLst>
                  <a:lin ang="5400000" scaled="0"/>
                </a:gradFill>
                <a:effectLst>
                  <a:outerShdw blurRad="50800" dist="38100" dir="5400000" algn="t" rotWithShape="0">
                    <a:prstClr val="black">
                      <a:alpha val="40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a:p>
        </p:txBody>
      </p:sp>
      <p:sp>
        <p:nvSpPr>
          <p:cNvPr id="4" name="Date Placeholder 3"/>
          <p:cNvSpPr>
            <a:spLocks noGrp="1"/>
          </p:cNvSpPr>
          <p:nvPr>
            <p:ph type="dt" sz="half" idx="10"/>
          </p:nvPr>
        </p:nvSpPr>
        <p:spPr/>
        <p:txBody>
          <a:bodyPr/>
          <a:lstStyle/>
          <a:p>
            <a:fld id="{1778F24D-EB19-4AE0-B015-2BEA6D5224F2}" type="datetimeFigureOut">
              <a:rPr lang="en-US" smtClean="0"/>
              <a:t>3/15/17</a:t>
            </a:fld>
            <a:endParaRPr lang="en-US"/>
          </a:p>
        </p:txBody>
      </p:sp>
      <p:sp>
        <p:nvSpPr>
          <p:cNvPr id="5" name="Footer Placeholder 4"/>
          <p:cNvSpPr>
            <a:spLocks noGrp="1"/>
          </p:cNvSpPr>
          <p:nvPr>
            <p:ph type="ftr" sz="quarter" idx="11"/>
          </p:nvPr>
        </p:nvSpPr>
        <p:spPr/>
        <p:txBody>
          <a:bodyPr/>
          <a:lstStyle/>
          <a:p>
            <a:endParaRPr lang="en-US"/>
          </a:p>
        </p:txBody>
      </p:sp>
      <p:pic>
        <p:nvPicPr>
          <p:cNvPr id="7" name="Picture 6" descr="CoverGlyph.png"/>
          <p:cNvPicPr>
            <a:picLocks noChangeAspect="1"/>
          </p:cNvPicPr>
          <p:nvPr/>
        </p:nvPicPr>
        <p:blipFill>
          <a:blip r:embed="rId2"/>
          <a:stretch>
            <a:fillRect/>
          </a:stretch>
        </p:blipFill>
        <p:spPr>
          <a:xfrm>
            <a:off x="4010025" y="3048000"/>
            <a:ext cx="1123950" cy="771525"/>
          </a:xfrm>
          <a:prstGeom prst="rect">
            <a:avLst/>
          </a:prstGeom>
        </p:spPr>
      </p:pic>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3738282"/>
            <a:ext cx="7770813" cy="1048870"/>
          </a:xfrm>
          <a:effectLst/>
        </p:spPr>
        <p:txBody>
          <a:bodyPr vert="horz" lIns="91440" tIns="45720" rIns="91440" bIns="45720" rtlCol="0" anchor="b" anchorCtr="0">
            <a:noAutofit/>
          </a:bodyPr>
          <a:lstStyle>
            <a:lvl1pPr algn="ctr" defTabSz="914400" rtl="0" eaLnBrk="1" latinLnBrk="0" hangingPunct="1">
              <a:spcBef>
                <a:spcPct val="0"/>
              </a:spcBef>
              <a:buNone/>
              <a:defRPr sz="3800" b="0" kern="1200">
                <a:solidFill>
                  <a:schemeClr val="tx2"/>
                </a:solidFill>
                <a:effectLst>
                  <a:outerShdw blurRad="38100" dist="12700" algn="l" rotWithShape="0">
                    <a:prstClr val="black">
                      <a:alpha val="40000"/>
                    </a:prstClr>
                  </a:outerShdw>
                </a:effectLst>
                <a:latin typeface="+mj-lt"/>
                <a:ea typeface="+mj-ea"/>
                <a:cs typeface="+mj-cs"/>
              </a:defRPr>
            </a:lvl1pPr>
          </a:lstStyle>
          <a:p>
            <a:r>
              <a:rPr lang="tr-TR" smtClean="0"/>
              <a:t>Click to edit Master title style</a:t>
            </a:r>
            <a:endParaRPr/>
          </a:p>
        </p:txBody>
      </p:sp>
      <p:sp>
        <p:nvSpPr>
          <p:cNvPr id="3" name="Picture Placeholder 2"/>
          <p:cNvSpPr>
            <a:spLocks noGrp="1"/>
          </p:cNvSpPr>
          <p:nvPr>
            <p:ph type="pic" idx="1"/>
          </p:nvPr>
        </p:nvSpPr>
        <p:spPr>
          <a:xfrm>
            <a:off x="2286000" y="457200"/>
            <a:ext cx="4572000" cy="3173506"/>
          </a:xfrm>
          <a:ln w="101600">
            <a:solidFill>
              <a:schemeClr val="tx1"/>
            </a:solidFill>
            <a:miter lim="800000"/>
          </a:ln>
          <a:effectLst>
            <a:outerShdw blurRad="50800" dist="38100" dir="2700000" algn="tl" rotWithShape="0">
              <a:prstClr val="black">
                <a:alpha val="40000"/>
              </a:prstClr>
            </a:outerShdw>
          </a:effectLst>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4" name="Text Placeholder 3"/>
          <p:cNvSpPr>
            <a:spLocks noGrp="1"/>
          </p:cNvSpPr>
          <p:nvPr>
            <p:ph type="body" sz="half" idx="2"/>
          </p:nvPr>
        </p:nvSpPr>
        <p:spPr>
          <a:xfrm>
            <a:off x="685800" y="5181600"/>
            <a:ext cx="7770813" cy="685800"/>
          </a:xfrm>
        </p:spPr>
        <p:txBody>
          <a:bodyPr vert="horz" lIns="91440" tIns="45720" rIns="91440" bIns="45720" rtlCol="0">
            <a:normAutofit/>
          </a:bodyPr>
          <a:lstStyle>
            <a:lvl1pPr marL="0" indent="0" algn="ctr">
              <a:spcBef>
                <a:spcPts val="300"/>
              </a:spcBef>
              <a:buNone/>
              <a:defRPr sz="1800" kern="120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2000"/>
              </a:spcBef>
              <a:buClr>
                <a:schemeClr val="accent3"/>
              </a:buClr>
              <a:buFont typeface="Wingdings" pitchFamily="2" charset="2"/>
              <a:buNone/>
            </a:pPr>
            <a:r>
              <a:rPr lang="tr-TR" smtClean="0"/>
              <a:t>Click to edit Master text styles</a:t>
            </a:r>
          </a:p>
        </p:txBody>
      </p:sp>
      <p:sp>
        <p:nvSpPr>
          <p:cNvPr id="5" name="Date Placeholder 4"/>
          <p:cNvSpPr>
            <a:spLocks noGrp="1"/>
          </p:cNvSpPr>
          <p:nvPr>
            <p:ph type="dt" sz="half" idx="10"/>
          </p:nvPr>
        </p:nvSpPr>
        <p:spPr/>
        <p:txBody>
          <a:bodyPr/>
          <a:lstStyle/>
          <a:p>
            <a:fld id="{1778F24D-EB19-4AE0-B015-2BEA6D5224F2}" type="datetimeFigureOut">
              <a:rPr lang="en-US" smtClean="0"/>
              <a:t>3/15/17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0D9BD3-E57B-4194-A545-2804EB95D970}" type="slidenum">
              <a:rPr lang="en-US" smtClean="0"/>
              <a:t>‹#›</a:t>
            </a:fld>
            <a:endParaRPr lang="en-US"/>
          </a:p>
        </p:txBody>
      </p:sp>
      <p:pic>
        <p:nvPicPr>
          <p:cNvPr id="11" name="Picture 2" descr="HR-Glyph-R3.png"/>
          <p:cNvPicPr>
            <a:picLocks noChangeAspect="1" noChangeArrowheads="1"/>
          </p:cNvPicPr>
          <p:nvPr/>
        </p:nvPicPr>
        <p:blipFill>
          <a:blip r:embed="rId2" cstate="print"/>
          <a:srcRect/>
          <a:stretch>
            <a:fillRect/>
          </a:stretch>
        </p:blipFill>
        <p:spPr bwMode="auto">
          <a:xfrm>
            <a:off x="3749040" y="4890247"/>
            <a:ext cx="1645920" cy="170411"/>
          </a:xfrm>
          <a:prstGeom prst="rect">
            <a:avLst/>
          </a:prstGeom>
          <a:noFill/>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286000" indent="-457200">
              <a:defRPr/>
            </a:lvl6pPr>
            <a:lvl7pPr marL="2286000" indent="-457200">
              <a:defRPr/>
            </a:lvl7pPr>
            <a:lvl8pPr marL="2286000" indent="-457200">
              <a:defRPr/>
            </a:lvl8pPr>
            <a:lvl9pPr marL="2286000" indent="-457200">
              <a:defRPr/>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1778F24D-EB19-4AE0-B015-2BEA6D5224F2}" type="datetimeFigureOut">
              <a:rPr lang="en-US" smtClean="0"/>
              <a:t>3/15/17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0D9BD3-E57B-4194-A545-2804EB95D970}" type="slidenum">
              <a:rPr lang="en-US" smtClean="0"/>
              <a:t>‹#›</a:t>
            </a:fld>
            <a:endParaRPr lang="en-US"/>
          </a:p>
        </p:txBody>
      </p:sp>
      <p:pic>
        <p:nvPicPr>
          <p:cNvPr id="10" name="Picture 2" descr="HR-Glyph-R3.png"/>
          <p:cNvPicPr>
            <a:picLocks noChangeAspect="1" noChangeArrowheads="1"/>
          </p:cNvPicPr>
          <p:nvPr/>
        </p:nvPicPr>
        <p:blipFill>
          <a:blip r:embed="rId2" cstate="print"/>
          <a:srcRect/>
          <a:stretch>
            <a:fillRect/>
          </a:stretch>
        </p:blipFill>
        <p:spPr bwMode="auto">
          <a:xfrm>
            <a:off x="3749040" y="1658992"/>
            <a:ext cx="1645920" cy="170411"/>
          </a:xfrm>
          <a:prstGeom prst="rect">
            <a:avLst/>
          </a:prstGeom>
          <a:noFill/>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62800" y="537882"/>
            <a:ext cx="1524000" cy="5325036"/>
          </a:xfrm>
        </p:spPr>
        <p:txBody>
          <a:bodyPr vert="eaVert"/>
          <a:lstStyle/>
          <a:p>
            <a:r>
              <a:rPr lang="tr-TR" smtClean="0"/>
              <a:t>Click to edit Master title style</a:t>
            </a:r>
            <a:endParaRPr/>
          </a:p>
        </p:txBody>
      </p:sp>
      <p:sp>
        <p:nvSpPr>
          <p:cNvPr id="3" name="Vertical Text Placeholder 2"/>
          <p:cNvSpPr>
            <a:spLocks noGrp="1"/>
          </p:cNvSpPr>
          <p:nvPr>
            <p:ph type="body" orient="vert" idx="1"/>
          </p:nvPr>
        </p:nvSpPr>
        <p:spPr>
          <a:xfrm>
            <a:off x="685800" y="537882"/>
            <a:ext cx="5889812" cy="5325036"/>
          </a:xfrm>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1778F24D-EB19-4AE0-B015-2BEA6D5224F2}" type="datetimeFigureOut">
              <a:rPr lang="en-US" smtClean="0"/>
              <a:t>3/15/17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0D9BD3-E57B-4194-A545-2804EB95D970}" type="slidenum">
              <a:rPr lang="en-US" smtClean="0"/>
              <a:t>‹#›</a:t>
            </a:fld>
            <a:endParaRPr lang="en-US"/>
          </a:p>
        </p:txBody>
      </p:sp>
      <p:pic>
        <p:nvPicPr>
          <p:cNvPr id="9" name="Picture 2" descr="HR-Glyph-R3.png"/>
          <p:cNvPicPr>
            <a:picLocks noChangeAspect="1" noChangeArrowheads="1"/>
          </p:cNvPicPr>
          <p:nvPr/>
        </p:nvPicPr>
        <p:blipFill>
          <a:blip r:embed="rId2" cstate="print"/>
          <a:srcRect/>
          <a:stretch>
            <a:fillRect/>
          </a:stretch>
        </p:blipFill>
        <p:spPr bwMode="auto">
          <a:xfrm rot="5400000">
            <a:off x="6052928" y="3115195"/>
            <a:ext cx="1645920" cy="170411"/>
          </a:xfrm>
          <a:prstGeom prst="rect">
            <a:avLst/>
          </a:prstGeom>
          <a:no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1778F24D-EB19-4AE0-B015-2BEA6D5224F2}" type="datetimeFigureOut">
              <a:rPr lang="en-US" smtClean="0"/>
              <a:t>3/15/17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0D9BD3-E57B-4194-A545-2804EB95D970}" type="slidenum">
              <a:rPr lang="en-US" smtClean="0"/>
              <a:t>‹#›</a:t>
            </a:fld>
            <a:endParaRPr lang="en-US"/>
          </a:p>
        </p:txBody>
      </p:sp>
      <p:pic>
        <p:nvPicPr>
          <p:cNvPr id="8" name="Picture 2" descr="HR-Glyph-R3.png"/>
          <p:cNvPicPr>
            <a:picLocks noChangeAspect="1" noChangeArrowheads="1"/>
          </p:cNvPicPr>
          <p:nvPr/>
        </p:nvPicPr>
        <p:blipFill>
          <a:blip r:embed="rId2" cstate="print"/>
          <a:srcRect/>
          <a:stretch>
            <a:fillRect/>
          </a:stretch>
        </p:blipFill>
        <p:spPr bwMode="auto">
          <a:xfrm>
            <a:off x="3749040" y="1658992"/>
            <a:ext cx="1645920" cy="170411"/>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626440"/>
            <a:ext cx="7770813" cy="1472184"/>
          </a:xfrm>
        </p:spPr>
        <p:txBody>
          <a:bodyPr anchor="b" anchorCtr="0"/>
          <a:lstStyle>
            <a:lvl1pPr algn="ctr">
              <a:defRPr sz="5400" b="0" i="0" cap="none" baseline="0"/>
            </a:lvl1pPr>
          </a:lstStyle>
          <a:p>
            <a:r>
              <a:rPr lang="tr-TR" smtClean="0"/>
              <a:t>Click to edit Master title style</a:t>
            </a:r>
            <a:endParaRPr/>
          </a:p>
        </p:txBody>
      </p:sp>
      <p:sp>
        <p:nvSpPr>
          <p:cNvPr id="3" name="Text Placeholder 2"/>
          <p:cNvSpPr>
            <a:spLocks noGrp="1"/>
          </p:cNvSpPr>
          <p:nvPr>
            <p:ph type="body" idx="1"/>
          </p:nvPr>
        </p:nvSpPr>
        <p:spPr>
          <a:xfrm>
            <a:off x="685800" y="3813048"/>
            <a:ext cx="7770813" cy="1755648"/>
          </a:xfrm>
        </p:spPr>
        <p:txBody>
          <a:bodyPr anchor="t" anchorCtr="0">
            <a:normAutofit/>
          </a:bodyPr>
          <a:lstStyle>
            <a:lvl1pPr marL="0" indent="0" algn="ctr">
              <a:spcBef>
                <a:spcPts val="30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1778F24D-EB19-4AE0-B015-2BEA6D5224F2}" type="datetimeFigureOut">
              <a:rPr lang="en-US" smtClean="0"/>
              <a:t>3/15/17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0D9BD3-E57B-4194-A545-2804EB95D970}" type="slidenum">
              <a:rPr lang="en-US" smtClean="0"/>
              <a:t>‹#›</a:t>
            </a:fld>
            <a:endParaRPr lang="en-US"/>
          </a:p>
        </p:txBody>
      </p:sp>
      <p:pic>
        <p:nvPicPr>
          <p:cNvPr id="7" name="Picture 6" descr="Glyph-SectionHeader.png"/>
          <p:cNvPicPr>
            <a:picLocks noChangeAspect="1"/>
          </p:cNvPicPr>
          <p:nvPr/>
        </p:nvPicPr>
        <p:blipFill>
          <a:blip r:embed="rId2"/>
          <a:stretch>
            <a:fillRect/>
          </a:stretch>
        </p:blipFill>
        <p:spPr>
          <a:xfrm>
            <a:off x="4038600" y="3174066"/>
            <a:ext cx="1066800" cy="59055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sz="half" idx="1"/>
          </p:nvPr>
        </p:nvSpPr>
        <p:spPr>
          <a:xfrm>
            <a:off x="685800" y="2209801"/>
            <a:ext cx="3657600" cy="3657600"/>
          </a:xfrm>
        </p:spPr>
        <p:txBody>
          <a:bodyPr>
            <a:normAutofit/>
          </a:bodyPr>
          <a:lstStyle>
            <a:lvl1pPr>
              <a:defRPr sz="2200"/>
            </a:lvl1pPr>
            <a:lvl2pPr>
              <a:defRPr sz="20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Content Placeholder 3"/>
          <p:cNvSpPr>
            <a:spLocks noGrp="1"/>
          </p:cNvSpPr>
          <p:nvPr>
            <p:ph sz="half" idx="2"/>
          </p:nvPr>
        </p:nvSpPr>
        <p:spPr>
          <a:xfrm>
            <a:off x="4800600" y="2209801"/>
            <a:ext cx="3657600" cy="3657600"/>
          </a:xfrm>
        </p:spPr>
        <p:txBody>
          <a:bodyPr>
            <a:normAutofit/>
          </a:bodyPr>
          <a:lstStyle>
            <a:lvl1pPr>
              <a:defRPr sz="2200"/>
            </a:lvl1pPr>
            <a:lvl2pPr>
              <a:defRPr sz="20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Date Placeholder 4"/>
          <p:cNvSpPr>
            <a:spLocks noGrp="1"/>
          </p:cNvSpPr>
          <p:nvPr>
            <p:ph type="dt" sz="half" idx="10"/>
          </p:nvPr>
        </p:nvSpPr>
        <p:spPr/>
        <p:txBody>
          <a:bodyPr/>
          <a:lstStyle/>
          <a:p>
            <a:fld id="{1778F24D-EB19-4AE0-B015-2BEA6D5224F2}" type="datetimeFigureOut">
              <a:rPr lang="en-US" smtClean="0"/>
              <a:t>3/15/17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0D9BD3-E57B-4194-A545-2804EB95D970}" type="slidenum">
              <a:rPr lang="en-US" smtClean="0"/>
              <a:t>‹#›</a:t>
            </a:fld>
            <a:endParaRPr lang="en-US"/>
          </a:p>
        </p:txBody>
      </p:sp>
      <p:pic>
        <p:nvPicPr>
          <p:cNvPr id="9" name="Picture 2" descr="HR-Glyph-R3.png"/>
          <p:cNvPicPr>
            <a:picLocks noChangeAspect="1" noChangeArrowheads="1"/>
          </p:cNvPicPr>
          <p:nvPr/>
        </p:nvPicPr>
        <p:blipFill>
          <a:blip r:embed="rId2" cstate="print"/>
          <a:srcRect/>
          <a:stretch>
            <a:fillRect/>
          </a:stretch>
        </p:blipFill>
        <p:spPr bwMode="auto">
          <a:xfrm>
            <a:off x="3749040" y="1658992"/>
            <a:ext cx="1645920" cy="170411"/>
          </a:xfrm>
          <a:prstGeom prst="rect">
            <a:avLst/>
          </a:prstGeom>
          <a:noFill/>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a:p>
        </p:txBody>
      </p:sp>
      <p:sp>
        <p:nvSpPr>
          <p:cNvPr id="3" name="Text Placeholder 2"/>
          <p:cNvSpPr>
            <a:spLocks noGrp="1"/>
          </p:cNvSpPr>
          <p:nvPr>
            <p:ph type="body" idx="1"/>
          </p:nvPr>
        </p:nvSpPr>
        <p:spPr>
          <a:xfrm>
            <a:off x="685800" y="2027238"/>
            <a:ext cx="3657600" cy="639762"/>
          </a:xfrm>
        </p:spPr>
        <p:txBody>
          <a:bodyPr anchor="ctr" anchorCtr="0"/>
          <a:lstStyle>
            <a:lvl1pPr marL="0" indent="0" algn="ctr">
              <a:spcBef>
                <a:spcPts val="300"/>
              </a:spcBef>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685800" y="2819400"/>
            <a:ext cx="3657600" cy="3048000"/>
          </a:xfrm>
        </p:spPr>
        <p:txBody>
          <a:bodyPr>
            <a:normAutofit/>
          </a:bodyPr>
          <a:lstStyle>
            <a:lvl1pPr>
              <a:defRPr sz="2000"/>
            </a:lvl1pPr>
            <a:lvl2pPr>
              <a:defRPr sz="1800"/>
            </a:lvl2pPr>
            <a:lvl3pPr>
              <a:defRPr sz="1800"/>
            </a:lvl3pPr>
            <a:lvl4pPr>
              <a:defRPr sz="1800"/>
            </a:lvl4pPr>
            <a:lvl5pPr>
              <a:defRPr sz="1800"/>
            </a:lvl5pPr>
            <a:lvl6pPr marL="2290763" indent="-461963">
              <a:defRPr sz="1600"/>
            </a:lvl6pPr>
            <a:lvl7pPr marL="2290763" indent="-461963">
              <a:defRPr sz="1600"/>
            </a:lvl7pPr>
            <a:lvl8pPr marL="2290763" indent="-461963">
              <a:defRPr sz="1600"/>
            </a:lvl8pPr>
            <a:lvl9pPr marL="2290763" indent="-461963">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Text Placeholder 4"/>
          <p:cNvSpPr>
            <a:spLocks noGrp="1"/>
          </p:cNvSpPr>
          <p:nvPr>
            <p:ph type="body" sz="quarter" idx="3"/>
          </p:nvPr>
        </p:nvSpPr>
        <p:spPr>
          <a:xfrm>
            <a:off x="4800600" y="2027238"/>
            <a:ext cx="3657600" cy="639762"/>
          </a:xfrm>
        </p:spPr>
        <p:txBody>
          <a:bodyPr anchor="ctr" anchorCtr="0"/>
          <a:lstStyle>
            <a:lvl1pPr marL="0" indent="0" algn="ctr">
              <a:spcBef>
                <a:spcPts val="300"/>
              </a:spcBef>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800600" y="2819400"/>
            <a:ext cx="3657600" cy="3048000"/>
          </a:xfrm>
        </p:spPr>
        <p:txBody>
          <a:bodyPr>
            <a:normAutofit/>
          </a:bodyPr>
          <a:lstStyle>
            <a:lvl1pPr>
              <a:defRPr sz="2000"/>
            </a:lvl1pPr>
            <a:lvl2pPr>
              <a:defRPr sz="1800"/>
            </a:lvl2pPr>
            <a:lvl3pPr>
              <a:defRPr sz="1800"/>
            </a:lvl3pPr>
            <a:lvl4pPr>
              <a:defRPr sz="1800"/>
            </a:lvl4pPr>
            <a:lvl5pPr>
              <a:defRPr sz="1800"/>
            </a:lvl5pPr>
            <a:lvl6pPr marL="2290763" indent="-461963">
              <a:defRPr sz="1600"/>
            </a:lvl6pPr>
            <a:lvl7pPr marL="2290763" indent="-461963">
              <a:defRPr sz="1600"/>
            </a:lvl7pPr>
            <a:lvl8pPr marL="2290763" indent="-461963">
              <a:defRPr sz="1600"/>
            </a:lvl8pPr>
            <a:lvl9pPr marL="2290763" indent="-461963">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7" name="Date Placeholder 6"/>
          <p:cNvSpPr>
            <a:spLocks noGrp="1"/>
          </p:cNvSpPr>
          <p:nvPr>
            <p:ph type="dt" sz="half" idx="10"/>
          </p:nvPr>
        </p:nvSpPr>
        <p:spPr/>
        <p:txBody>
          <a:bodyPr/>
          <a:lstStyle/>
          <a:p>
            <a:fld id="{1778F24D-EB19-4AE0-B015-2BEA6D5224F2}" type="datetimeFigureOut">
              <a:rPr lang="en-US" smtClean="0"/>
              <a:t>3/15/17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0D9BD3-E57B-4194-A545-2804EB95D970}" type="slidenum">
              <a:rPr lang="en-US" smtClean="0"/>
              <a:t>‹#›</a:t>
            </a:fld>
            <a:endParaRPr lang="en-US"/>
          </a:p>
        </p:txBody>
      </p:sp>
      <p:pic>
        <p:nvPicPr>
          <p:cNvPr id="11" name="Picture 2" descr="HR-Glyph-R3.png"/>
          <p:cNvPicPr>
            <a:picLocks noChangeAspect="1" noChangeArrowheads="1"/>
          </p:cNvPicPr>
          <p:nvPr/>
        </p:nvPicPr>
        <p:blipFill>
          <a:blip r:embed="rId2" cstate="print"/>
          <a:srcRect/>
          <a:stretch>
            <a:fillRect/>
          </a:stretch>
        </p:blipFill>
        <p:spPr bwMode="auto">
          <a:xfrm>
            <a:off x="3749040" y="1658992"/>
            <a:ext cx="1645920" cy="170411"/>
          </a:xfrm>
          <a:prstGeom prst="rect">
            <a:avLst/>
          </a:prstGeom>
          <a:noFill/>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Date Placeholder 2"/>
          <p:cNvSpPr>
            <a:spLocks noGrp="1"/>
          </p:cNvSpPr>
          <p:nvPr>
            <p:ph type="dt" sz="half" idx="10"/>
          </p:nvPr>
        </p:nvSpPr>
        <p:spPr/>
        <p:txBody>
          <a:bodyPr/>
          <a:lstStyle/>
          <a:p>
            <a:fld id="{1778F24D-EB19-4AE0-B015-2BEA6D5224F2}" type="datetimeFigureOut">
              <a:rPr lang="en-US" smtClean="0"/>
              <a:t>3/15/17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0D9BD3-E57B-4194-A545-2804EB95D970}" type="slidenum">
              <a:rPr lang="en-US" smtClean="0"/>
              <a:t>‹#›</a:t>
            </a:fld>
            <a:endParaRPr lang="en-US"/>
          </a:p>
        </p:txBody>
      </p:sp>
      <p:pic>
        <p:nvPicPr>
          <p:cNvPr id="8" name="Picture 2" descr="HR-Glyph-R3.png"/>
          <p:cNvPicPr>
            <a:picLocks noChangeAspect="1" noChangeArrowheads="1"/>
          </p:cNvPicPr>
          <p:nvPr/>
        </p:nvPicPr>
        <p:blipFill>
          <a:blip r:embed="rId2" cstate="print"/>
          <a:srcRect/>
          <a:stretch>
            <a:fillRect/>
          </a:stretch>
        </p:blipFill>
        <p:spPr bwMode="auto">
          <a:xfrm>
            <a:off x="3749040" y="1658992"/>
            <a:ext cx="1645920" cy="170411"/>
          </a:xfrm>
          <a:prstGeom prst="rect">
            <a:avLst/>
          </a:prstGeom>
          <a:noFill/>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78F24D-EB19-4AE0-B015-2BEA6D5224F2}" type="datetimeFigureOut">
              <a:rPr lang="en-US" smtClean="0"/>
              <a:t>3/15/17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0D9BD3-E57B-4194-A545-2804EB95D97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8906" y="914400"/>
            <a:ext cx="3657600" cy="1162050"/>
          </a:xfrm>
        </p:spPr>
        <p:txBody>
          <a:bodyPr anchor="b"/>
          <a:lstStyle>
            <a:lvl1pPr algn="ctr">
              <a:defRPr sz="3800" b="0"/>
            </a:lvl1pPr>
          </a:lstStyle>
          <a:p>
            <a:r>
              <a:rPr lang="tr-TR" smtClean="0"/>
              <a:t>Click to edit Master title style</a:t>
            </a:r>
            <a:endParaRPr/>
          </a:p>
        </p:txBody>
      </p:sp>
      <p:sp>
        <p:nvSpPr>
          <p:cNvPr id="3" name="Content Placeholder 2"/>
          <p:cNvSpPr>
            <a:spLocks noGrp="1"/>
          </p:cNvSpPr>
          <p:nvPr>
            <p:ph idx="1"/>
          </p:nvPr>
        </p:nvSpPr>
        <p:spPr>
          <a:xfrm>
            <a:off x="4796118" y="457199"/>
            <a:ext cx="3657600" cy="5410201"/>
          </a:xfrm>
        </p:spPr>
        <p:txBody>
          <a:bodyPr>
            <a:normAutofit/>
          </a:bodyPr>
          <a:lstStyle>
            <a:lvl1pPr>
              <a:defRPr sz="2400"/>
            </a:lvl1pPr>
            <a:lvl2pPr>
              <a:defRPr sz="2200"/>
            </a:lvl2pPr>
            <a:lvl3pPr>
              <a:defRPr sz="2000"/>
            </a:lvl3pPr>
            <a:lvl4pPr>
              <a:defRPr sz="1800"/>
            </a:lvl4pPr>
            <a:lvl5pPr>
              <a:defRPr sz="1800"/>
            </a:lvl5pPr>
            <a:lvl6pPr marL="2290763" indent="-461963">
              <a:tabLst/>
              <a:defRPr sz="2000"/>
            </a:lvl6pPr>
            <a:lvl7pPr marL="2290763" indent="-461963">
              <a:tabLst/>
              <a:defRPr sz="2000"/>
            </a:lvl7pPr>
            <a:lvl8pPr marL="2290763" indent="-461963">
              <a:tabLst/>
              <a:defRPr sz="2000"/>
            </a:lvl8pPr>
            <a:lvl9pPr marL="2290763" indent="-461963">
              <a:tabLst/>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Text Placeholder 3"/>
          <p:cNvSpPr>
            <a:spLocks noGrp="1"/>
          </p:cNvSpPr>
          <p:nvPr>
            <p:ph type="body" sz="half" idx="2"/>
          </p:nvPr>
        </p:nvSpPr>
        <p:spPr>
          <a:xfrm>
            <a:off x="658906" y="2590799"/>
            <a:ext cx="3657600" cy="2895601"/>
          </a:xfrm>
        </p:spPr>
        <p:txBody>
          <a:bodyPr>
            <a:normAutofit/>
          </a:bodyPr>
          <a:lstStyle>
            <a:lvl1pPr marL="0" indent="0" algn="ctr">
              <a:lnSpc>
                <a:spcPct val="110000"/>
              </a:lnSpc>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1778F24D-EB19-4AE0-B015-2BEA6D5224F2}" type="datetimeFigureOut">
              <a:rPr lang="en-US" smtClean="0"/>
              <a:t>3/15/17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0D9BD3-E57B-4194-A545-2804EB95D970}" type="slidenum">
              <a:rPr lang="en-US" smtClean="0"/>
              <a:t>‹#›</a:t>
            </a:fld>
            <a:endParaRPr lang="en-US"/>
          </a:p>
        </p:txBody>
      </p:sp>
      <p:pic>
        <p:nvPicPr>
          <p:cNvPr id="10" name="Picture 2" descr="HR-Glyph-R3.png"/>
          <p:cNvPicPr>
            <a:picLocks noChangeAspect="1" noChangeArrowheads="1"/>
          </p:cNvPicPr>
          <p:nvPr/>
        </p:nvPicPr>
        <p:blipFill>
          <a:blip r:embed="rId2" cstate="print"/>
          <a:srcRect/>
          <a:stretch>
            <a:fillRect/>
          </a:stretch>
        </p:blipFill>
        <p:spPr bwMode="auto">
          <a:xfrm>
            <a:off x="1664746" y="2286000"/>
            <a:ext cx="1645920" cy="170411"/>
          </a:xfrm>
          <a:prstGeom prst="rect">
            <a:avLst/>
          </a:prstGeom>
          <a:noFill/>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99013" y="914400"/>
            <a:ext cx="3657600" cy="1161288"/>
          </a:xfrm>
          <a:effectLst/>
        </p:spPr>
        <p:txBody>
          <a:bodyPr vert="horz" lIns="91440" tIns="45720" rIns="91440" bIns="45720" rtlCol="0" anchor="b" anchorCtr="0">
            <a:noAutofit/>
          </a:bodyPr>
          <a:lstStyle>
            <a:lvl1pPr algn="ctr" defTabSz="914400" rtl="0" eaLnBrk="1" latinLnBrk="0" hangingPunct="1">
              <a:spcBef>
                <a:spcPct val="0"/>
              </a:spcBef>
              <a:buNone/>
              <a:defRPr sz="3800" b="0" kern="1200">
                <a:solidFill>
                  <a:schemeClr val="tx2"/>
                </a:solidFill>
                <a:effectLst>
                  <a:outerShdw blurRad="38100" dist="12700" algn="l" rotWithShape="0">
                    <a:prstClr val="black">
                      <a:alpha val="40000"/>
                    </a:prstClr>
                  </a:outerShdw>
                </a:effectLst>
                <a:latin typeface="+mj-lt"/>
                <a:ea typeface="+mj-ea"/>
                <a:cs typeface="+mj-cs"/>
              </a:defRPr>
            </a:lvl1pPr>
          </a:lstStyle>
          <a:p>
            <a:r>
              <a:rPr lang="tr-TR" smtClean="0"/>
              <a:t>Click to edit Master title style</a:t>
            </a:r>
            <a:endParaRPr/>
          </a:p>
        </p:txBody>
      </p:sp>
      <p:sp>
        <p:nvSpPr>
          <p:cNvPr id="3" name="Picture Placeholder 2"/>
          <p:cNvSpPr>
            <a:spLocks noGrp="1"/>
          </p:cNvSpPr>
          <p:nvPr>
            <p:ph type="pic" idx="1"/>
          </p:nvPr>
        </p:nvSpPr>
        <p:spPr>
          <a:xfrm>
            <a:off x="658906" y="457200"/>
            <a:ext cx="3657600" cy="5413248"/>
          </a:xfrm>
          <a:ln w="101600">
            <a:solidFill>
              <a:schemeClr val="tx1"/>
            </a:solidFill>
            <a:miter lim="800000"/>
          </a:ln>
          <a:effectLst>
            <a:outerShdw blurRad="50800" dist="381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4" name="Text Placeholder 3"/>
          <p:cNvSpPr>
            <a:spLocks noGrp="1"/>
          </p:cNvSpPr>
          <p:nvPr>
            <p:ph type="body" sz="half" idx="2"/>
          </p:nvPr>
        </p:nvSpPr>
        <p:spPr>
          <a:xfrm>
            <a:off x="4799013" y="2587752"/>
            <a:ext cx="3657600" cy="2898648"/>
          </a:xfrm>
        </p:spPr>
        <p:txBody>
          <a:bodyPr vert="horz" lIns="91440" tIns="45720" rIns="91440" bIns="45720" rtlCol="0">
            <a:normAutofit/>
          </a:bodyPr>
          <a:lstStyle>
            <a:lvl1pPr marL="0" indent="0" algn="ctr">
              <a:spcBef>
                <a:spcPts val="600"/>
              </a:spcBef>
              <a:buNone/>
              <a:defRPr sz="1800" kern="120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2000"/>
              </a:spcBef>
              <a:buClr>
                <a:schemeClr val="accent3"/>
              </a:buClr>
              <a:buFont typeface="Wingdings" pitchFamily="2" charset="2"/>
              <a:buNone/>
            </a:pPr>
            <a:r>
              <a:rPr lang="tr-TR" smtClean="0"/>
              <a:t>Click to edit Master text styles</a:t>
            </a:r>
          </a:p>
        </p:txBody>
      </p:sp>
      <p:sp>
        <p:nvSpPr>
          <p:cNvPr id="5" name="Date Placeholder 4"/>
          <p:cNvSpPr>
            <a:spLocks noGrp="1"/>
          </p:cNvSpPr>
          <p:nvPr>
            <p:ph type="dt" sz="half" idx="10"/>
          </p:nvPr>
        </p:nvSpPr>
        <p:spPr/>
        <p:txBody>
          <a:bodyPr/>
          <a:lstStyle/>
          <a:p>
            <a:fld id="{1778F24D-EB19-4AE0-B015-2BEA6D5224F2}" type="datetimeFigureOut">
              <a:rPr lang="en-US" smtClean="0"/>
              <a:t>3/15/17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0D9BD3-E57B-4194-A545-2804EB95D970}" type="slidenum">
              <a:rPr lang="en-US" smtClean="0"/>
              <a:t>‹#›</a:t>
            </a:fld>
            <a:endParaRPr lang="en-US"/>
          </a:p>
        </p:txBody>
      </p:sp>
      <p:pic>
        <p:nvPicPr>
          <p:cNvPr id="9" name="Picture 2" descr="HR-Glyph-R3.png"/>
          <p:cNvPicPr>
            <a:picLocks noChangeAspect="1" noChangeArrowheads="1"/>
          </p:cNvPicPr>
          <p:nvPr/>
        </p:nvPicPr>
        <p:blipFill>
          <a:blip r:embed="rId2" cstate="print"/>
          <a:srcRect/>
          <a:stretch>
            <a:fillRect/>
          </a:stretch>
        </p:blipFill>
        <p:spPr bwMode="auto">
          <a:xfrm>
            <a:off x="5804853" y="2286000"/>
            <a:ext cx="1645920" cy="170411"/>
          </a:xfrm>
          <a:prstGeom prst="rect">
            <a:avLst/>
          </a:prstGeom>
          <a:noFill/>
        </p:spPr>
      </p:pic>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4305300" y="6289115"/>
            <a:ext cx="5334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90D9BD3-E57B-4194-A545-2804EB95D970}" type="slidenum">
              <a:rPr lang="en-US" smtClean="0"/>
              <a:t>‹#›</a:t>
            </a:fld>
            <a:endParaRPr lang="en-US"/>
          </a:p>
        </p:txBody>
      </p:sp>
      <p:sp>
        <p:nvSpPr>
          <p:cNvPr id="2" name="Title Placeholder 1"/>
          <p:cNvSpPr>
            <a:spLocks noGrp="1"/>
          </p:cNvSpPr>
          <p:nvPr>
            <p:ph type="title"/>
          </p:nvPr>
        </p:nvSpPr>
        <p:spPr>
          <a:xfrm>
            <a:off x="685800" y="67236"/>
            <a:ext cx="7770813" cy="1371600"/>
          </a:xfrm>
          <a:prstGeom prst="rect">
            <a:avLst/>
          </a:prstGeom>
          <a:effectLst/>
        </p:spPr>
        <p:txBody>
          <a:bodyPr vert="horz" lIns="91440" tIns="45720" rIns="91440" bIns="45720" rtlCol="0" anchor="ctr" anchorCtr="0">
            <a:noAutofit/>
          </a:bodyPr>
          <a:lstStyle/>
          <a:p>
            <a:r>
              <a:rPr lang="tr-TR" smtClean="0"/>
              <a:t>Click to edit Master title style</a:t>
            </a:r>
            <a:endParaRPr/>
          </a:p>
        </p:txBody>
      </p:sp>
      <p:sp>
        <p:nvSpPr>
          <p:cNvPr id="3" name="Text Placeholder 2"/>
          <p:cNvSpPr>
            <a:spLocks noGrp="1"/>
          </p:cNvSpPr>
          <p:nvPr>
            <p:ph type="body" idx="1"/>
          </p:nvPr>
        </p:nvSpPr>
        <p:spPr>
          <a:xfrm>
            <a:off x="685800" y="2209800"/>
            <a:ext cx="7770813" cy="3657600"/>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2"/>
          </p:nvPr>
        </p:nvSpPr>
        <p:spPr>
          <a:xfrm>
            <a:off x="6400800" y="6289115"/>
            <a:ext cx="237564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78F24D-EB19-4AE0-B015-2BEA6D5224F2}" type="datetimeFigureOut">
              <a:rPr lang="en-US" smtClean="0"/>
              <a:t>3/15/17</a:t>
            </a:fld>
            <a:endParaRPr lang="en-US"/>
          </a:p>
        </p:txBody>
      </p:sp>
      <p:sp>
        <p:nvSpPr>
          <p:cNvPr id="5" name="Footer Placeholder 4"/>
          <p:cNvSpPr>
            <a:spLocks noGrp="1"/>
          </p:cNvSpPr>
          <p:nvPr>
            <p:ph type="ftr" sz="quarter" idx="3"/>
          </p:nvPr>
        </p:nvSpPr>
        <p:spPr>
          <a:xfrm>
            <a:off x="349624" y="6289115"/>
            <a:ext cx="315557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5000" kern="1200">
          <a:solidFill>
            <a:schemeClr val="tx2"/>
          </a:solidFill>
          <a:effectLst>
            <a:outerShdw blurRad="38100" dist="12700" algn="l" rotWithShape="0">
              <a:prstClr val="black">
                <a:alpha val="40000"/>
              </a:prstClr>
            </a:outerShdw>
          </a:effectLst>
          <a:latin typeface="+mj-lt"/>
          <a:ea typeface="+mj-ea"/>
          <a:cs typeface="+mj-cs"/>
        </a:defRPr>
      </a:lvl1pPr>
    </p:titleStyle>
    <p:bodyStyle>
      <a:lvl1pPr marL="457200" indent="-457200" algn="l" defTabSz="914400" rtl="0" eaLnBrk="1" latinLnBrk="0" hangingPunct="1">
        <a:spcBef>
          <a:spcPts val="2000"/>
        </a:spcBef>
        <a:buClr>
          <a:schemeClr val="accent3"/>
        </a:buClr>
        <a:buFont typeface="Wingdings" pitchFamily="2" charset="2"/>
        <a:buChar char=""/>
        <a:defRPr sz="2400" kern="1200">
          <a:solidFill>
            <a:schemeClr val="tx2"/>
          </a:solidFill>
          <a:latin typeface="+mn-lt"/>
          <a:ea typeface="+mn-ea"/>
          <a:cs typeface="+mn-cs"/>
        </a:defRPr>
      </a:lvl1pPr>
      <a:lvl2pPr marL="914400" indent="-457200" algn="l" defTabSz="914400" rtl="0" eaLnBrk="1" latinLnBrk="0" hangingPunct="1">
        <a:spcBef>
          <a:spcPts val="600"/>
        </a:spcBef>
        <a:buClr>
          <a:schemeClr val="accent3">
            <a:lumMod val="50000"/>
          </a:schemeClr>
        </a:buClr>
        <a:buFont typeface="Wingdings" pitchFamily="2" charset="2"/>
        <a:buChar char=""/>
        <a:defRPr sz="2200" kern="1200">
          <a:solidFill>
            <a:schemeClr val="tx2"/>
          </a:solidFill>
          <a:latin typeface="+mn-lt"/>
          <a:ea typeface="+mn-ea"/>
          <a:cs typeface="+mn-cs"/>
        </a:defRPr>
      </a:lvl2pPr>
      <a:lvl3pPr marL="1371600" indent="-457200" algn="l" defTabSz="914400" rtl="0" eaLnBrk="1" latinLnBrk="0" hangingPunct="1">
        <a:spcBef>
          <a:spcPts val="600"/>
        </a:spcBef>
        <a:buClr>
          <a:schemeClr val="accent3"/>
        </a:buClr>
        <a:buFont typeface="Wingdings" pitchFamily="2" charset="2"/>
        <a:buChar char=""/>
        <a:defRPr sz="2000" kern="1200">
          <a:solidFill>
            <a:schemeClr val="tx2"/>
          </a:solidFill>
          <a:latin typeface="+mn-lt"/>
          <a:ea typeface="+mn-ea"/>
          <a:cs typeface="+mn-cs"/>
        </a:defRPr>
      </a:lvl3pPr>
      <a:lvl4pPr marL="1828800" indent="-457200" algn="l" defTabSz="914400" rtl="0" eaLnBrk="1" latinLnBrk="0" hangingPunct="1">
        <a:spcBef>
          <a:spcPts val="600"/>
        </a:spcBef>
        <a:buClr>
          <a:schemeClr val="accent3">
            <a:lumMod val="50000"/>
          </a:schemeClr>
        </a:buClr>
        <a:buFont typeface="Wingdings" pitchFamily="2" charset="2"/>
        <a:buChar char=""/>
        <a:defRPr sz="1800" kern="1200">
          <a:solidFill>
            <a:schemeClr val="tx2"/>
          </a:solidFill>
          <a:latin typeface="+mn-lt"/>
          <a:ea typeface="+mn-ea"/>
          <a:cs typeface="+mn-cs"/>
        </a:defRPr>
      </a:lvl4pPr>
      <a:lvl5pPr marL="2286000" indent="-457200" algn="l" defTabSz="914400" rtl="0" eaLnBrk="1" latinLnBrk="0" hangingPunct="1">
        <a:spcBef>
          <a:spcPts val="600"/>
        </a:spcBef>
        <a:buClr>
          <a:schemeClr val="accent3"/>
        </a:buClr>
        <a:buFont typeface="Wingdings" pitchFamily="2" charset="2"/>
        <a:buChar char=""/>
        <a:defRPr sz="1800" kern="1200">
          <a:solidFill>
            <a:schemeClr val="tx2"/>
          </a:solidFill>
          <a:latin typeface="+mn-lt"/>
          <a:ea typeface="+mn-ea"/>
          <a:cs typeface="+mn-cs"/>
        </a:defRPr>
      </a:lvl5pPr>
      <a:lvl6pPr marL="2743200" indent="-461963" algn="l" defTabSz="914400" rtl="0" eaLnBrk="1" latinLnBrk="0" hangingPunct="1">
        <a:spcBef>
          <a:spcPct val="20000"/>
        </a:spcBef>
        <a:buClr>
          <a:schemeClr val="accent3">
            <a:lumMod val="50000"/>
          </a:schemeClr>
        </a:buClr>
        <a:buFont typeface="Wingdings" pitchFamily="2" charset="2"/>
        <a:buChar char=""/>
        <a:defRPr sz="1800" kern="1200">
          <a:solidFill>
            <a:schemeClr val="tx1"/>
          </a:solidFill>
          <a:latin typeface="+mn-lt"/>
          <a:ea typeface="+mn-ea"/>
          <a:cs typeface="+mn-cs"/>
        </a:defRPr>
      </a:lvl6pPr>
      <a:lvl7pPr marL="3205163" indent="-461963" algn="l" defTabSz="914400" rtl="0" eaLnBrk="1" latinLnBrk="0" hangingPunct="1">
        <a:spcBef>
          <a:spcPct val="20000"/>
        </a:spcBef>
        <a:buClr>
          <a:schemeClr val="accent3"/>
        </a:buClr>
        <a:buFont typeface="Wingdings" pitchFamily="2" charset="2"/>
        <a:buChar char=""/>
        <a:defRPr sz="1800" kern="1200">
          <a:solidFill>
            <a:schemeClr val="tx1"/>
          </a:solidFill>
          <a:latin typeface="+mn-lt"/>
          <a:ea typeface="+mn-ea"/>
          <a:cs typeface="+mn-cs"/>
        </a:defRPr>
      </a:lvl7pPr>
      <a:lvl8pPr marL="3657600" indent="-461963" algn="l" defTabSz="914400" rtl="0" eaLnBrk="1" latinLnBrk="0" hangingPunct="1">
        <a:spcBef>
          <a:spcPct val="20000"/>
        </a:spcBef>
        <a:buClr>
          <a:schemeClr val="accent3">
            <a:lumMod val="50000"/>
          </a:schemeClr>
        </a:buClr>
        <a:buFont typeface="Wingdings" pitchFamily="2" charset="2"/>
        <a:buChar char=""/>
        <a:defRPr sz="1800" kern="1200">
          <a:solidFill>
            <a:schemeClr val="tx1"/>
          </a:solidFill>
          <a:latin typeface="+mn-lt"/>
          <a:ea typeface="+mn-ea"/>
          <a:cs typeface="+mn-cs"/>
        </a:defRPr>
      </a:lvl8pPr>
      <a:lvl9pPr marL="4119563" indent="-461963" algn="l" defTabSz="914400" rtl="0" eaLnBrk="1" latinLnBrk="0" hangingPunct="1">
        <a:spcBef>
          <a:spcPct val="20000"/>
        </a:spcBef>
        <a:buClr>
          <a:schemeClr val="accent3"/>
        </a:buClr>
        <a:buFont typeface="Wingdings" pitchFamily="2" charset="2"/>
        <a:buChar char=""/>
        <a:defRPr sz="18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3" y="1483098"/>
            <a:ext cx="7772400" cy="1470025"/>
          </a:xfrm>
        </p:spPr>
        <p:txBody>
          <a:bodyPr/>
          <a:lstStyle/>
          <a:p>
            <a:r>
              <a:rPr lang="en-US" sz="4500" dirty="0" smtClean="0"/>
              <a:t>AN OVERVIEW OF THE INTERVIEW PROCESS</a:t>
            </a:r>
            <a:endParaRPr lang="en-US" sz="4500" dirty="0"/>
          </a:p>
        </p:txBody>
      </p:sp>
      <p:sp>
        <p:nvSpPr>
          <p:cNvPr id="3" name="Subtitle 2"/>
          <p:cNvSpPr>
            <a:spLocks noGrp="1"/>
          </p:cNvSpPr>
          <p:nvPr>
            <p:ph type="subTitle" idx="1"/>
          </p:nvPr>
        </p:nvSpPr>
        <p:spPr>
          <a:xfrm>
            <a:off x="685801" y="3994684"/>
            <a:ext cx="7770812" cy="1752600"/>
          </a:xfrm>
        </p:spPr>
        <p:txBody>
          <a:bodyPr/>
          <a:lstStyle/>
          <a:p>
            <a:pPr algn="l"/>
            <a:r>
              <a:rPr lang="en-US" dirty="0" smtClean="0"/>
              <a:t>CHAPTER 6				</a:t>
            </a:r>
            <a:r>
              <a:rPr lang="en-US" dirty="0"/>
              <a:t> </a:t>
            </a:r>
            <a:r>
              <a:rPr lang="en-US" dirty="0" smtClean="0"/>
              <a:t>             </a:t>
            </a:r>
            <a:r>
              <a:rPr lang="en-US" dirty="0" err="1" smtClean="0"/>
              <a:t>Uzm</a:t>
            </a:r>
            <a:r>
              <a:rPr lang="en-US" dirty="0" smtClean="0"/>
              <a:t>. </a:t>
            </a:r>
            <a:r>
              <a:rPr lang="en-US" dirty="0" err="1" smtClean="0"/>
              <a:t>Psk</a:t>
            </a:r>
            <a:r>
              <a:rPr lang="en-US" dirty="0" smtClean="0"/>
              <a:t>. </a:t>
            </a:r>
            <a:r>
              <a:rPr lang="en-US" dirty="0" err="1" smtClean="0"/>
              <a:t>Özlem</a:t>
            </a:r>
            <a:r>
              <a:rPr lang="en-US" dirty="0" smtClean="0"/>
              <a:t> </a:t>
            </a:r>
            <a:r>
              <a:rPr lang="en-US" dirty="0" err="1" smtClean="0"/>
              <a:t>Ataoğlu</a:t>
            </a:r>
            <a:endParaRPr lang="en-US" dirty="0"/>
          </a:p>
        </p:txBody>
      </p:sp>
    </p:spTree>
    <p:extLst>
      <p:ext uri="{BB962C8B-B14F-4D97-AF65-F5344CB8AC3E}">
        <p14:creationId xmlns:p14="http://schemas.microsoft.com/office/powerpoint/2010/main" val="26189927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a:t>
            </a:r>
            <a:r>
              <a:rPr lang="en-US" dirty="0" smtClean="0"/>
              <a:t>he information about session fees and payment procedures, session lengths, etc. can be given by your secretary, can be handed in or can be given orally at the beginning of the interview</a:t>
            </a:r>
          </a:p>
          <a:p>
            <a:r>
              <a:rPr lang="en-US" dirty="0" smtClean="0"/>
              <a:t>Either way, the important thing is the quality of your contact</a:t>
            </a:r>
            <a:endParaRPr lang="en-US" dirty="0"/>
          </a:p>
        </p:txBody>
      </p:sp>
    </p:spTree>
    <p:extLst>
      <p:ext uri="{BB962C8B-B14F-4D97-AF65-F5344CB8AC3E}">
        <p14:creationId xmlns:p14="http://schemas.microsoft.com/office/powerpoint/2010/main" val="400904255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smtClean="0"/>
              <a:t>Arranging the first interview session is done by both of the parties’ will/effort</a:t>
            </a:r>
          </a:p>
          <a:p>
            <a:r>
              <a:rPr lang="en-US" dirty="0" smtClean="0"/>
              <a:t>Arranging an interview can be really easy with some patients and can be really hard with some others</a:t>
            </a:r>
          </a:p>
          <a:p>
            <a:r>
              <a:rPr lang="en-US" dirty="0" smtClean="0"/>
              <a:t>Your job is to be sure and clear about your available times</a:t>
            </a:r>
          </a:p>
          <a:p>
            <a:r>
              <a:rPr lang="en-US" dirty="0" smtClean="0"/>
              <a:t>You have to clear your status and job title with your patient</a:t>
            </a:r>
          </a:p>
          <a:p>
            <a:r>
              <a:rPr lang="en-US" dirty="0" smtClean="0"/>
              <a:t>You need to ask whether the patient knows how to get your office, if not you have to clear it for him/her</a:t>
            </a:r>
          </a:p>
          <a:p>
            <a:r>
              <a:rPr lang="en-US" dirty="0" smtClean="0"/>
              <a:t>Ask about the available times of your patient. If your program is too busy, you may offer your vacant hours</a:t>
            </a:r>
            <a:endParaRPr lang="en-US" dirty="0"/>
          </a:p>
        </p:txBody>
      </p:sp>
    </p:spTree>
    <p:extLst>
      <p:ext uri="{BB962C8B-B14F-4D97-AF65-F5344CB8AC3E}">
        <p14:creationId xmlns:p14="http://schemas.microsoft.com/office/powerpoint/2010/main" val="428371018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You do not have to explain why you are not available at times the patient requests</a:t>
            </a:r>
          </a:p>
          <a:p>
            <a:r>
              <a:rPr lang="en-US" dirty="0" smtClean="0"/>
              <a:t>Repeat the arranged interview date and time again, get an approval, tell what the patient should do when s/he arrives to the clinic</a:t>
            </a:r>
            <a:endParaRPr lang="en-US" dirty="0"/>
          </a:p>
        </p:txBody>
      </p:sp>
    </p:spTree>
    <p:extLst>
      <p:ext uri="{BB962C8B-B14F-4D97-AF65-F5344CB8AC3E}">
        <p14:creationId xmlns:p14="http://schemas.microsoft.com/office/powerpoint/2010/main" val="8497668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smtClean="0"/>
              <a:t>Face – to – face meeting </a:t>
            </a:r>
            <a:r>
              <a:rPr lang="en-US" dirty="0" smtClean="0"/>
              <a:t>Since the waiting lounges are crowded and you have to be careful about the confidentiality, your secretary can direct you to your patient, describe the patient.</a:t>
            </a:r>
          </a:p>
          <a:p>
            <a:r>
              <a:rPr lang="en-US" dirty="0" smtClean="0"/>
              <a:t>You can go towards your patient, have a contact by telling his/her name and introduce yourself, shake hands, direct your patient to your interviewing room</a:t>
            </a:r>
          </a:p>
          <a:p>
            <a:r>
              <a:rPr lang="en-US" dirty="0" smtClean="0"/>
              <a:t>Since seeing a therapist can be stressful to most of the people, it is a chance for you to follow your patient’s cues of how s/he is coping with stress/anxiety/tense</a:t>
            </a:r>
            <a:endParaRPr lang="en-US" dirty="0"/>
          </a:p>
        </p:txBody>
      </p:sp>
    </p:spTree>
    <p:extLst>
      <p:ext uri="{BB962C8B-B14F-4D97-AF65-F5344CB8AC3E}">
        <p14:creationId xmlns:p14="http://schemas.microsoft.com/office/powerpoint/2010/main" val="228272500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Generally we do the same rituals before we start the session in order to create stability, predictability</a:t>
            </a:r>
          </a:p>
          <a:p>
            <a:r>
              <a:rPr lang="en-US" dirty="0" smtClean="0"/>
              <a:t>What is done generally is – greet your patient, shake hands, offer something to drink, talk about something neutral</a:t>
            </a:r>
          </a:p>
          <a:p>
            <a:r>
              <a:rPr lang="en-US" dirty="0" smtClean="0"/>
              <a:t>This standards will eliminate your patient’s anxiety and you will be able to connect the dots of your patients’ reactions to the same greeting style</a:t>
            </a:r>
            <a:endParaRPr lang="en-US" dirty="0"/>
          </a:p>
        </p:txBody>
      </p:sp>
    </p:spTree>
    <p:extLst>
      <p:ext uri="{BB962C8B-B14F-4D97-AF65-F5344CB8AC3E}">
        <p14:creationId xmlns:p14="http://schemas.microsoft.com/office/powerpoint/2010/main" val="115521065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smtClean="0"/>
              <a:t>Although we generally use standard greeting rituals, it can vary depending on your patient’s pathology/personality</a:t>
            </a:r>
          </a:p>
          <a:p>
            <a:r>
              <a:rPr lang="en-US" dirty="0" smtClean="0"/>
              <a:t>How you address your patient is also a sensitive area, you should consider their social group, age, status, </a:t>
            </a:r>
            <a:r>
              <a:rPr lang="en-US" dirty="0" err="1" smtClean="0"/>
              <a:t>etc</a:t>
            </a:r>
            <a:r>
              <a:rPr lang="en-US" dirty="0" smtClean="0"/>
              <a:t> –</a:t>
            </a:r>
            <a:r>
              <a:rPr lang="en-US" i="1" dirty="0" smtClean="0"/>
              <a:t>the ground rules</a:t>
            </a:r>
          </a:p>
          <a:p>
            <a:r>
              <a:rPr lang="en-US" dirty="0" smtClean="0"/>
              <a:t>If your patient is middle – aged, for instance, s/he will probably wanted to be addressed as “… </a:t>
            </a:r>
            <a:r>
              <a:rPr lang="en-US" dirty="0" err="1" smtClean="0"/>
              <a:t>Hanım</a:t>
            </a:r>
            <a:r>
              <a:rPr lang="en-US" dirty="0" smtClean="0"/>
              <a:t>/</a:t>
            </a:r>
            <a:r>
              <a:rPr lang="en-US" dirty="0" err="1" smtClean="0"/>
              <a:t>Bey</a:t>
            </a:r>
            <a:r>
              <a:rPr lang="en-US" dirty="0" smtClean="0"/>
              <a:t>”</a:t>
            </a:r>
          </a:p>
          <a:p>
            <a:r>
              <a:rPr lang="en-US" dirty="0" smtClean="0"/>
              <a:t>It also depends on your patient’s pathology</a:t>
            </a:r>
          </a:p>
          <a:p>
            <a:r>
              <a:rPr lang="en-US" dirty="0" smtClean="0"/>
              <a:t>If you are not really sure about how to address him/her, you can always ask and check their claim – this is a sign that you respect to their preferences</a:t>
            </a:r>
          </a:p>
          <a:p>
            <a:endParaRPr lang="en-US" dirty="0"/>
          </a:p>
        </p:txBody>
      </p:sp>
    </p:spTree>
    <p:extLst>
      <p:ext uri="{BB962C8B-B14F-4D97-AF65-F5344CB8AC3E}">
        <p14:creationId xmlns:p14="http://schemas.microsoft.com/office/powerpoint/2010/main" val="228464810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smtClean="0"/>
              <a:t>Establishing Rapport </a:t>
            </a:r>
            <a:r>
              <a:rPr lang="en-US" dirty="0" smtClean="0"/>
              <a:t>It can be referred as having a harmonious connection between you and the client – acceptance of differences, bonding, warm relationship</a:t>
            </a:r>
          </a:p>
          <a:p>
            <a:r>
              <a:rPr lang="en-US" dirty="0" smtClean="0"/>
              <a:t>We work with different patients with different backgrounds HOWEVER we need to have a standard ritual of reactions (for predictability and stability) and our reactions should be humane</a:t>
            </a:r>
          </a:p>
          <a:p>
            <a:r>
              <a:rPr lang="en-US" dirty="0" smtClean="0"/>
              <a:t>Start your session with the confidentiality issues and you may talk about how it is hard to know a person </a:t>
            </a:r>
            <a:r>
              <a:rPr lang="en-US" dirty="0" smtClean="0">
                <a:sym typeface="Wingdings"/>
              </a:rPr>
              <a:t> it is standard but you are still sincere and emphasize the limits</a:t>
            </a:r>
            <a:endParaRPr lang="en-US" dirty="0" smtClean="0"/>
          </a:p>
          <a:p>
            <a:endParaRPr lang="en-US" dirty="0"/>
          </a:p>
        </p:txBody>
      </p:sp>
    </p:spTree>
    <p:extLst>
      <p:ext uri="{BB962C8B-B14F-4D97-AF65-F5344CB8AC3E}">
        <p14:creationId xmlns:p14="http://schemas.microsoft.com/office/powerpoint/2010/main" val="25043156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Your patient will probably have anxiety, fear and doubts about sessions and about you and have a lot of questions in their minds</a:t>
            </a:r>
          </a:p>
          <a:p>
            <a:r>
              <a:rPr lang="en-US" dirty="0" smtClean="0"/>
              <a:t>It is not possible to ease all of them all of a sudden within the same session – this is normal</a:t>
            </a:r>
          </a:p>
          <a:p>
            <a:r>
              <a:rPr lang="en-US" dirty="0" smtClean="0"/>
              <a:t>What you should do is try to create a positive relationship with your patient</a:t>
            </a:r>
          </a:p>
          <a:p>
            <a:r>
              <a:rPr lang="en-US" dirty="0" smtClean="0"/>
              <a:t>You are perceived as an authority by the patient. So they will expect the same </a:t>
            </a:r>
            <a:r>
              <a:rPr lang="en-US" dirty="0" err="1" smtClean="0"/>
              <a:t>behaviour</a:t>
            </a:r>
            <a:r>
              <a:rPr lang="en-US" dirty="0" smtClean="0"/>
              <a:t> patterns as in their repertoire and have a relationship with you accordingly - observe </a:t>
            </a:r>
          </a:p>
          <a:p>
            <a:endParaRPr lang="en-US" dirty="0"/>
          </a:p>
        </p:txBody>
      </p:sp>
    </p:spTree>
    <p:extLst>
      <p:ext uri="{BB962C8B-B14F-4D97-AF65-F5344CB8AC3E}">
        <p14:creationId xmlns:p14="http://schemas.microsoft.com/office/powerpoint/2010/main" val="375889488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Even if you like this power – DO NOT USE IT on your patient explicitly</a:t>
            </a:r>
          </a:p>
          <a:p>
            <a:r>
              <a:rPr lang="en-US" dirty="0" smtClean="0"/>
              <a:t>Try to use this power to create a bond and show collaborative </a:t>
            </a:r>
            <a:r>
              <a:rPr lang="en-US" dirty="0" err="1" smtClean="0"/>
              <a:t>behaviour</a:t>
            </a:r>
            <a:r>
              <a:rPr lang="en-US" dirty="0" smtClean="0"/>
              <a:t> patterns. To do this:</a:t>
            </a:r>
          </a:p>
          <a:p>
            <a:pPr lvl="1"/>
            <a:r>
              <a:rPr lang="en-US" dirty="0" smtClean="0"/>
              <a:t>Give information</a:t>
            </a:r>
          </a:p>
          <a:p>
            <a:pPr lvl="1"/>
            <a:r>
              <a:rPr lang="en-US" dirty="0" smtClean="0"/>
              <a:t>Show collaboration</a:t>
            </a:r>
          </a:p>
          <a:p>
            <a:pPr lvl="1"/>
            <a:r>
              <a:rPr lang="en-US" dirty="0" smtClean="0"/>
              <a:t>Ease them</a:t>
            </a:r>
          </a:p>
          <a:p>
            <a:pPr lvl="1"/>
            <a:r>
              <a:rPr lang="en-US" dirty="0" smtClean="0"/>
              <a:t>Give assurance</a:t>
            </a:r>
          </a:p>
        </p:txBody>
      </p:sp>
    </p:spTree>
    <p:extLst>
      <p:ext uri="{BB962C8B-B14F-4D97-AF65-F5344CB8AC3E}">
        <p14:creationId xmlns:p14="http://schemas.microsoft.com/office/powerpoint/2010/main" val="83590410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Avoid from giving general and early assurance </a:t>
            </a:r>
            <a:r>
              <a:rPr lang="en-US" dirty="0" smtClean="0">
                <a:sym typeface="Wingdings"/>
              </a:rPr>
              <a:t> create an impression of your biases, show that you are bossy</a:t>
            </a:r>
          </a:p>
          <a:p>
            <a:r>
              <a:rPr lang="en-US" dirty="0" smtClean="0">
                <a:sym typeface="Wingdings"/>
              </a:rPr>
              <a:t>The best thing to do is to create a room that will not make the patient feel awkward or isolated or not to know what to do</a:t>
            </a:r>
          </a:p>
          <a:p>
            <a:r>
              <a:rPr lang="en-US" dirty="0" smtClean="0">
                <a:sym typeface="Wingdings"/>
              </a:rPr>
              <a:t>You can say “</a:t>
            </a:r>
            <a:r>
              <a:rPr lang="en-US" dirty="0" err="1" smtClean="0">
                <a:sym typeface="Wingdings"/>
              </a:rPr>
              <a:t>Sizin</a:t>
            </a:r>
            <a:r>
              <a:rPr lang="en-US" dirty="0" smtClean="0">
                <a:sym typeface="Wingdings"/>
              </a:rPr>
              <a:t> </a:t>
            </a:r>
            <a:r>
              <a:rPr lang="en-US" dirty="0" err="1" smtClean="0">
                <a:sym typeface="Wingdings"/>
              </a:rPr>
              <a:t>gibi</a:t>
            </a:r>
            <a:r>
              <a:rPr lang="en-US" dirty="0" smtClean="0">
                <a:sym typeface="Wingdings"/>
              </a:rPr>
              <a:t> </a:t>
            </a:r>
            <a:r>
              <a:rPr lang="en-US" dirty="0" err="1" smtClean="0">
                <a:sym typeface="Wingdings"/>
              </a:rPr>
              <a:t>gelen</a:t>
            </a:r>
            <a:r>
              <a:rPr lang="en-US" dirty="0" smtClean="0">
                <a:sym typeface="Wingdings"/>
              </a:rPr>
              <a:t> </a:t>
            </a:r>
            <a:r>
              <a:rPr lang="en-US" dirty="0" err="1" smtClean="0">
                <a:sym typeface="Wingdings"/>
              </a:rPr>
              <a:t>pek</a:t>
            </a:r>
            <a:r>
              <a:rPr lang="en-US" dirty="0" smtClean="0">
                <a:sym typeface="Wingdings"/>
              </a:rPr>
              <a:t> </a:t>
            </a:r>
            <a:r>
              <a:rPr lang="en-US" dirty="0" err="1" smtClean="0">
                <a:sym typeface="Wingdings"/>
              </a:rPr>
              <a:t>çok</a:t>
            </a:r>
            <a:r>
              <a:rPr lang="en-US" dirty="0" smtClean="0">
                <a:sym typeface="Wingdings"/>
              </a:rPr>
              <a:t> </a:t>
            </a:r>
            <a:r>
              <a:rPr lang="en-US" dirty="0" err="1" smtClean="0">
                <a:sym typeface="Wingdings"/>
              </a:rPr>
              <a:t>kişi</a:t>
            </a:r>
            <a:r>
              <a:rPr lang="en-US" dirty="0" smtClean="0">
                <a:sym typeface="Wingdings"/>
              </a:rPr>
              <a:t> de </a:t>
            </a:r>
            <a:r>
              <a:rPr lang="en-US" dirty="0" err="1" smtClean="0">
                <a:sym typeface="Wingdings"/>
              </a:rPr>
              <a:t>benzer</a:t>
            </a:r>
            <a:r>
              <a:rPr lang="en-US" dirty="0" smtClean="0">
                <a:sym typeface="Wingdings"/>
              </a:rPr>
              <a:t> </a:t>
            </a:r>
            <a:r>
              <a:rPr lang="en-US" dirty="0" err="1" smtClean="0">
                <a:sym typeface="Wingdings"/>
              </a:rPr>
              <a:t>kaygıları</a:t>
            </a:r>
            <a:r>
              <a:rPr lang="en-US" dirty="0" smtClean="0">
                <a:sym typeface="Wingdings"/>
              </a:rPr>
              <a:t> </a:t>
            </a:r>
            <a:r>
              <a:rPr lang="en-US" dirty="0" err="1" smtClean="0">
                <a:sym typeface="Wingdings"/>
              </a:rPr>
              <a:t>yaşıyorlar</a:t>
            </a:r>
            <a:r>
              <a:rPr lang="en-US" dirty="0" smtClean="0">
                <a:sym typeface="Wingdings"/>
              </a:rPr>
              <a:t>, </a:t>
            </a:r>
            <a:r>
              <a:rPr lang="en-US" dirty="0" err="1" smtClean="0">
                <a:sym typeface="Wingdings"/>
              </a:rPr>
              <a:t>bu</a:t>
            </a:r>
            <a:r>
              <a:rPr lang="en-US" dirty="0" smtClean="0">
                <a:sym typeface="Wingdings"/>
              </a:rPr>
              <a:t> da </a:t>
            </a:r>
            <a:r>
              <a:rPr lang="en-US" dirty="0" err="1" smtClean="0">
                <a:sym typeface="Wingdings"/>
              </a:rPr>
              <a:t>gayet</a:t>
            </a:r>
            <a:r>
              <a:rPr lang="en-US" dirty="0" smtClean="0">
                <a:sym typeface="Wingdings"/>
              </a:rPr>
              <a:t> normal </a:t>
            </a:r>
            <a:r>
              <a:rPr lang="en-US" dirty="0" err="1" smtClean="0">
                <a:sym typeface="Wingdings"/>
              </a:rPr>
              <a:t>aslında</a:t>
            </a:r>
            <a:r>
              <a:rPr lang="en-US" dirty="0">
                <a:sym typeface="Wingdings"/>
              </a:rPr>
              <a:t> </a:t>
            </a:r>
            <a:r>
              <a:rPr lang="en-US" dirty="0" err="1" smtClean="0">
                <a:sym typeface="Wingdings"/>
              </a:rPr>
              <a:t>çünkü</a:t>
            </a:r>
            <a:r>
              <a:rPr lang="en-US" dirty="0" smtClean="0">
                <a:sym typeface="Wingdings"/>
              </a:rPr>
              <a:t> </a:t>
            </a:r>
            <a:r>
              <a:rPr lang="en-US" dirty="0" err="1" smtClean="0">
                <a:sym typeface="Wingdings"/>
              </a:rPr>
              <a:t>ikimiz</a:t>
            </a:r>
            <a:r>
              <a:rPr lang="en-US" dirty="0" smtClean="0">
                <a:sym typeface="Wingdings"/>
              </a:rPr>
              <a:t> de </a:t>
            </a:r>
            <a:r>
              <a:rPr lang="en-US" dirty="0" err="1" smtClean="0">
                <a:sym typeface="Wingdings"/>
              </a:rPr>
              <a:t>birbirimize</a:t>
            </a:r>
            <a:r>
              <a:rPr lang="en-US" dirty="0" smtClean="0">
                <a:sym typeface="Wingdings"/>
              </a:rPr>
              <a:t> </a:t>
            </a:r>
            <a:r>
              <a:rPr lang="en-US" dirty="0" err="1" smtClean="0">
                <a:sym typeface="Wingdings"/>
              </a:rPr>
              <a:t>yabancıyız</a:t>
            </a:r>
            <a:r>
              <a:rPr lang="en-US" dirty="0" smtClean="0">
                <a:sym typeface="Wingdings"/>
              </a:rPr>
              <a:t>. </a:t>
            </a:r>
            <a:r>
              <a:rPr lang="en-US" dirty="0" err="1" smtClean="0">
                <a:sym typeface="Wingdings"/>
              </a:rPr>
              <a:t>Zamanla</a:t>
            </a:r>
            <a:r>
              <a:rPr lang="en-US" dirty="0" smtClean="0">
                <a:sym typeface="Wingdings"/>
              </a:rPr>
              <a:t> </a:t>
            </a:r>
            <a:r>
              <a:rPr lang="en-US" dirty="0" err="1" smtClean="0">
                <a:sym typeface="Wingdings"/>
              </a:rPr>
              <a:t>bu</a:t>
            </a:r>
            <a:r>
              <a:rPr lang="en-US" dirty="0" smtClean="0">
                <a:sym typeface="Wingdings"/>
              </a:rPr>
              <a:t> </a:t>
            </a:r>
            <a:r>
              <a:rPr lang="en-US" dirty="0" err="1" smtClean="0">
                <a:sym typeface="Wingdings"/>
              </a:rPr>
              <a:t>kaygılarınız</a:t>
            </a:r>
            <a:r>
              <a:rPr lang="en-US" dirty="0" smtClean="0">
                <a:sym typeface="Wingdings"/>
              </a:rPr>
              <a:t> </a:t>
            </a:r>
            <a:r>
              <a:rPr lang="en-US" dirty="0" err="1" smtClean="0">
                <a:sym typeface="Wingdings"/>
              </a:rPr>
              <a:t>geçecektir</a:t>
            </a:r>
            <a:r>
              <a:rPr lang="en-US" dirty="0" smtClean="0">
                <a:sym typeface="Wingdings"/>
              </a:rPr>
              <a:t>, </a:t>
            </a:r>
            <a:r>
              <a:rPr lang="en-US" dirty="0" err="1" smtClean="0">
                <a:sym typeface="Wingdings"/>
              </a:rPr>
              <a:t>merak</a:t>
            </a:r>
            <a:r>
              <a:rPr lang="en-US" dirty="0" smtClean="0">
                <a:sym typeface="Wingdings"/>
              </a:rPr>
              <a:t> </a:t>
            </a:r>
            <a:r>
              <a:rPr lang="en-US" dirty="0" err="1" smtClean="0">
                <a:sym typeface="Wingdings"/>
              </a:rPr>
              <a:t>etmeyin</a:t>
            </a:r>
            <a:r>
              <a:rPr lang="en-US" dirty="0" smtClean="0">
                <a:sym typeface="Wingdings"/>
              </a:rPr>
              <a:t>.” and give information about the first intake interview process</a:t>
            </a:r>
          </a:p>
          <a:p>
            <a:pPr marL="0" indent="0">
              <a:buNone/>
            </a:pPr>
            <a:endParaRPr lang="en-US" dirty="0"/>
          </a:p>
        </p:txBody>
      </p:sp>
    </p:spTree>
    <p:extLst>
      <p:ext uri="{BB962C8B-B14F-4D97-AF65-F5344CB8AC3E}">
        <p14:creationId xmlns:p14="http://schemas.microsoft.com/office/powerpoint/2010/main" val="2776034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There is no one – way direction in clinical interviews, with every new patient you have to re – organize your interview progress</a:t>
            </a:r>
          </a:p>
          <a:p>
            <a:r>
              <a:rPr lang="en-US" dirty="0" smtClean="0"/>
              <a:t>However, there are some core parts of every interview which we will discuss in this section</a:t>
            </a:r>
          </a:p>
          <a:p>
            <a:r>
              <a:rPr lang="en-US" dirty="0" smtClean="0"/>
              <a:t>Beginner interviewers are stressed about doing the right thing at the right time</a:t>
            </a:r>
          </a:p>
          <a:p>
            <a:r>
              <a:rPr lang="en-US" dirty="0" smtClean="0"/>
              <a:t>Experienced interviewers, on the other hand, doing and thinking all of the things at the same time</a:t>
            </a:r>
          </a:p>
          <a:p>
            <a:endParaRPr lang="en-US" dirty="0"/>
          </a:p>
        </p:txBody>
      </p:sp>
    </p:spTree>
    <p:extLst>
      <p:ext uri="{BB962C8B-B14F-4D97-AF65-F5344CB8AC3E}">
        <p14:creationId xmlns:p14="http://schemas.microsoft.com/office/powerpoint/2010/main" val="167660911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b="1" dirty="0" smtClean="0"/>
              <a:t>Conversation and Small Talk </a:t>
            </a:r>
            <a:r>
              <a:rPr lang="en-US" dirty="0" smtClean="0"/>
              <a:t>Make short, informal chit chats with the patient – relaxation techniques</a:t>
            </a:r>
          </a:p>
          <a:p>
            <a:r>
              <a:rPr lang="en-US" dirty="0" smtClean="0"/>
              <a:t>Interviewer who can easily eliminate their patients’ tense are the ones who can read their unspoken words – they are sensitive and flexible, do not insist on rules</a:t>
            </a:r>
          </a:p>
          <a:p>
            <a:r>
              <a:rPr lang="en-US" dirty="0" smtClean="0"/>
              <a:t>You can talk about traffic, weather, whether they have found the office easily, daily news, etc.</a:t>
            </a:r>
          </a:p>
          <a:p>
            <a:r>
              <a:rPr lang="en-US" dirty="0" smtClean="0"/>
              <a:t>Do not talk about your patient’s personal issues (clothes, where they live, hair style, odor, etc.) – however you can use differences in these areas later on your therapy sessions as a therapy agenda</a:t>
            </a:r>
          </a:p>
          <a:p>
            <a:r>
              <a:rPr lang="en-US" dirty="0" smtClean="0"/>
              <a:t>Do not emphasize your similarities – it is not an area of sociability</a:t>
            </a:r>
          </a:p>
          <a:p>
            <a:pPr marL="0" indent="0">
              <a:buNone/>
            </a:pPr>
            <a:endParaRPr lang="en-US" dirty="0" smtClean="0"/>
          </a:p>
          <a:p>
            <a:endParaRPr lang="en-US" dirty="0"/>
          </a:p>
        </p:txBody>
      </p:sp>
    </p:spTree>
    <p:extLst>
      <p:ext uri="{BB962C8B-B14F-4D97-AF65-F5344CB8AC3E}">
        <p14:creationId xmlns:p14="http://schemas.microsoft.com/office/powerpoint/2010/main" val="256456786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smtClean="0"/>
              <a:t>Educating the Patient and Evaluating their Expectations </a:t>
            </a:r>
            <a:r>
              <a:rPr lang="en-US" dirty="0" smtClean="0"/>
              <a:t>Even though your patient has been signed informed consent, you should talk about confidentiality rules again</a:t>
            </a:r>
          </a:p>
          <a:p>
            <a:r>
              <a:rPr lang="en-US" dirty="0" smtClean="0"/>
              <a:t>You should be clear about your confidentiality rules, ask whether your patient has any questions about these rules</a:t>
            </a:r>
          </a:p>
          <a:p>
            <a:r>
              <a:rPr lang="en-US" dirty="0" smtClean="0"/>
              <a:t>If your patient asks many questions about this, s/he may have trust issues (which you can discuss later on your sessions) or may have suicide or homicide thoughts</a:t>
            </a:r>
          </a:p>
          <a:p>
            <a:r>
              <a:rPr lang="en-US" dirty="0" smtClean="0"/>
              <a:t>The situation does not matter – you have to be HONEST</a:t>
            </a:r>
            <a:endParaRPr lang="en-US" dirty="0"/>
          </a:p>
        </p:txBody>
      </p:sp>
    </p:spTree>
    <p:extLst>
      <p:ext uri="{BB962C8B-B14F-4D97-AF65-F5344CB8AC3E}">
        <p14:creationId xmlns:p14="http://schemas.microsoft.com/office/powerpoint/2010/main" val="24214881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smtClean="0"/>
              <a:t>If you are under supervision, declare this and its reasons</a:t>
            </a:r>
          </a:p>
          <a:p>
            <a:r>
              <a:rPr lang="en-US" dirty="0" smtClean="0"/>
              <a:t>Give the reasons and goals behind the interview</a:t>
            </a:r>
          </a:p>
          <a:p>
            <a:r>
              <a:rPr lang="en-US" dirty="0" smtClean="0"/>
              <a:t>You should not say “</a:t>
            </a:r>
            <a:r>
              <a:rPr lang="en-US" dirty="0" err="1" smtClean="0"/>
              <a:t>Neden</a:t>
            </a:r>
            <a:r>
              <a:rPr lang="en-US" dirty="0" smtClean="0"/>
              <a:t> </a:t>
            </a:r>
            <a:r>
              <a:rPr lang="en-US" dirty="0" err="1" smtClean="0"/>
              <a:t>burada</a:t>
            </a:r>
            <a:r>
              <a:rPr lang="en-US" dirty="0" smtClean="0"/>
              <a:t> </a:t>
            </a:r>
            <a:r>
              <a:rPr lang="en-US" dirty="0" err="1" smtClean="0"/>
              <a:t>olduğumuzu</a:t>
            </a:r>
            <a:r>
              <a:rPr lang="en-US" dirty="0" smtClean="0"/>
              <a:t> </a:t>
            </a:r>
            <a:r>
              <a:rPr lang="en-US" dirty="0" err="1" smtClean="0"/>
              <a:t>bildiğimize</a:t>
            </a:r>
            <a:r>
              <a:rPr lang="en-US" dirty="0" smtClean="0"/>
              <a:t> </a:t>
            </a:r>
            <a:r>
              <a:rPr lang="en-US" dirty="0" err="1" smtClean="0"/>
              <a:t>göre</a:t>
            </a:r>
            <a:r>
              <a:rPr lang="en-US" dirty="0" smtClean="0"/>
              <a:t> </a:t>
            </a:r>
            <a:r>
              <a:rPr lang="en-US" dirty="0" err="1" smtClean="0"/>
              <a:t>sizi</a:t>
            </a:r>
            <a:r>
              <a:rPr lang="en-US" dirty="0" smtClean="0"/>
              <a:t> </a:t>
            </a:r>
            <a:r>
              <a:rPr lang="en-US" dirty="0" err="1" smtClean="0"/>
              <a:t>buraya</a:t>
            </a:r>
            <a:r>
              <a:rPr lang="en-US" dirty="0" smtClean="0"/>
              <a:t> </a:t>
            </a:r>
            <a:r>
              <a:rPr lang="en-US" dirty="0" err="1" smtClean="0"/>
              <a:t>getiren</a:t>
            </a:r>
            <a:r>
              <a:rPr lang="en-US" dirty="0" smtClean="0"/>
              <a:t> </a:t>
            </a:r>
            <a:r>
              <a:rPr lang="en-US" dirty="0" err="1" smtClean="0"/>
              <a:t>sebeplere</a:t>
            </a:r>
            <a:r>
              <a:rPr lang="en-US" dirty="0" smtClean="0"/>
              <a:t> </a:t>
            </a:r>
            <a:r>
              <a:rPr lang="en-US" dirty="0" err="1" smtClean="0"/>
              <a:t>geçebiliriz</a:t>
            </a:r>
            <a:r>
              <a:rPr lang="en-US" dirty="0" smtClean="0"/>
              <a:t>.” </a:t>
            </a:r>
            <a:r>
              <a:rPr lang="en-US" dirty="0" smtClean="0">
                <a:sym typeface="Wingdings"/>
              </a:rPr>
              <a:t> it destroys the chance to create a relationship, be clear about this</a:t>
            </a:r>
          </a:p>
          <a:p>
            <a:r>
              <a:rPr lang="en-US" dirty="0" smtClean="0">
                <a:sym typeface="Wingdings"/>
              </a:rPr>
              <a:t>Your explanations depend on the type of your interview – give information about what will happen during the session</a:t>
            </a:r>
          </a:p>
          <a:p>
            <a:r>
              <a:rPr lang="en-US" dirty="0" smtClean="0">
                <a:sym typeface="Wingdings"/>
              </a:rPr>
              <a:t>Try to see whether your goals of your session overlap with your patients’. If your patient understands the goals and feels free to ask questions, it will make it easier for you to progress</a:t>
            </a:r>
            <a:endParaRPr lang="en-US" dirty="0" smtClean="0"/>
          </a:p>
        </p:txBody>
      </p:sp>
    </p:spTree>
    <p:extLst>
      <p:ext uri="{BB962C8B-B14F-4D97-AF65-F5344CB8AC3E}">
        <p14:creationId xmlns:p14="http://schemas.microsoft.com/office/powerpoint/2010/main" val="41624886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Opening</a:t>
            </a:r>
            <a:endParaRPr lang="en-US" dirty="0"/>
          </a:p>
        </p:txBody>
      </p:sp>
      <p:sp>
        <p:nvSpPr>
          <p:cNvPr id="3" name="Content Placeholder 2"/>
          <p:cNvSpPr>
            <a:spLocks noGrp="1"/>
          </p:cNvSpPr>
          <p:nvPr>
            <p:ph idx="1"/>
          </p:nvPr>
        </p:nvSpPr>
        <p:spPr/>
        <p:txBody>
          <a:bodyPr/>
          <a:lstStyle/>
          <a:p>
            <a:r>
              <a:rPr lang="en-US" dirty="0" smtClean="0"/>
              <a:t>It starts with the questions about the patient’s concerns, then you may specify your questions and direct the patient</a:t>
            </a:r>
          </a:p>
          <a:p>
            <a:r>
              <a:rPr lang="en-US" dirty="0" smtClean="0"/>
              <a:t>The opening part is non – directive, the interviewer uses basic listening and action skills, encourages and opens a gate for the patient to talk about the problems</a:t>
            </a:r>
          </a:p>
          <a:p>
            <a:r>
              <a:rPr lang="en-US" dirty="0" smtClean="0"/>
              <a:t>While doing this, observe the patient and create pre – diagnoses/inference</a:t>
            </a:r>
            <a:endParaRPr lang="en-US" dirty="0"/>
          </a:p>
        </p:txBody>
      </p:sp>
    </p:spTree>
    <p:extLst>
      <p:ext uri="{BB962C8B-B14F-4D97-AF65-F5344CB8AC3E}">
        <p14:creationId xmlns:p14="http://schemas.microsoft.com/office/powerpoint/2010/main" val="388733831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55000" lnSpcReduction="20000"/>
          </a:bodyPr>
          <a:lstStyle/>
          <a:p>
            <a:r>
              <a:rPr lang="en-US" b="1" dirty="0" smtClean="0"/>
              <a:t>The Opening Sentence </a:t>
            </a:r>
            <a:r>
              <a:rPr lang="en-US" dirty="0" smtClean="0"/>
              <a:t>It means that the chit chat, introduction and confidentiality part is over. It is the first question what did lead him/her to look for a psychotherapy process/psychotherapist. </a:t>
            </a:r>
          </a:p>
          <a:p>
            <a:r>
              <a:rPr lang="en-US" dirty="0" smtClean="0"/>
              <a:t>“</a:t>
            </a:r>
            <a:r>
              <a:rPr lang="en-US" dirty="0" err="1" smtClean="0"/>
              <a:t>Bugün</a:t>
            </a:r>
            <a:r>
              <a:rPr lang="en-US" dirty="0" smtClean="0"/>
              <a:t> </a:t>
            </a:r>
            <a:r>
              <a:rPr lang="en-US" dirty="0" err="1" smtClean="0"/>
              <a:t>sizi</a:t>
            </a:r>
            <a:r>
              <a:rPr lang="en-US" dirty="0" smtClean="0"/>
              <a:t> </a:t>
            </a:r>
            <a:r>
              <a:rPr lang="en-US" dirty="0" err="1" smtClean="0"/>
              <a:t>buraya</a:t>
            </a:r>
            <a:r>
              <a:rPr lang="en-US" dirty="0"/>
              <a:t> </a:t>
            </a:r>
            <a:r>
              <a:rPr lang="en-US" dirty="0" smtClean="0"/>
              <a:t>(</a:t>
            </a:r>
            <a:r>
              <a:rPr lang="en-US" dirty="0" err="1" smtClean="0"/>
              <a:t>terapistle</a:t>
            </a:r>
            <a:r>
              <a:rPr lang="en-US" dirty="0" smtClean="0"/>
              <a:t> </a:t>
            </a:r>
            <a:r>
              <a:rPr lang="en-US" dirty="0" err="1" smtClean="0"/>
              <a:t>görüşmeye</a:t>
            </a:r>
            <a:r>
              <a:rPr lang="en-US" dirty="0" smtClean="0"/>
              <a:t>/</a:t>
            </a:r>
            <a:r>
              <a:rPr lang="en-US" dirty="0" err="1" smtClean="0"/>
              <a:t>terapi</a:t>
            </a:r>
            <a:r>
              <a:rPr lang="en-US" dirty="0" smtClean="0"/>
              <a:t> </a:t>
            </a:r>
            <a:r>
              <a:rPr lang="en-US" dirty="0" err="1" smtClean="0"/>
              <a:t>almaya</a:t>
            </a:r>
            <a:r>
              <a:rPr lang="en-US" dirty="0" smtClean="0"/>
              <a:t>) </a:t>
            </a:r>
            <a:r>
              <a:rPr lang="en-US" dirty="0" err="1" smtClean="0"/>
              <a:t>getiren</a:t>
            </a:r>
            <a:r>
              <a:rPr lang="en-US" dirty="0" smtClean="0"/>
              <a:t> </a:t>
            </a:r>
            <a:r>
              <a:rPr lang="en-US" dirty="0" err="1" smtClean="0"/>
              <a:t>sebep</a:t>
            </a:r>
            <a:r>
              <a:rPr lang="en-US" dirty="0" smtClean="0"/>
              <a:t> </a:t>
            </a:r>
            <a:r>
              <a:rPr lang="en-US" dirty="0" err="1" smtClean="0"/>
              <a:t>neydi</a:t>
            </a:r>
            <a:r>
              <a:rPr lang="en-US" dirty="0" smtClean="0"/>
              <a:t>, </a:t>
            </a:r>
            <a:r>
              <a:rPr lang="en-US" dirty="0" err="1" smtClean="0"/>
              <a:t>bahsedebilir</a:t>
            </a:r>
            <a:r>
              <a:rPr lang="en-US" dirty="0" smtClean="0"/>
              <a:t> </a:t>
            </a:r>
            <a:r>
              <a:rPr lang="en-US" dirty="0" err="1" smtClean="0"/>
              <a:t>misiniz</a:t>
            </a:r>
            <a:r>
              <a:rPr lang="en-US" dirty="0" smtClean="0"/>
              <a:t>?”, “</a:t>
            </a:r>
            <a:r>
              <a:rPr lang="en-US" dirty="0" err="1" smtClean="0"/>
              <a:t>Randevu</a:t>
            </a:r>
            <a:r>
              <a:rPr lang="en-US" dirty="0" smtClean="0"/>
              <a:t> </a:t>
            </a:r>
            <a:r>
              <a:rPr lang="en-US" dirty="0" err="1" smtClean="0"/>
              <a:t>alırken</a:t>
            </a:r>
            <a:r>
              <a:rPr lang="en-US" dirty="0" smtClean="0"/>
              <a:t> </a:t>
            </a:r>
            <a:r>
              <a:rPr lang="en-US" dirty="0" err="1" smtClean="0"/>
              <a:t>durumun</a:t>
            </a:r>
            <a:r>
              <a:rPr lang="en-US" dirty="0" smtClean="0"/>
              <a:t> </a:t>
            </a:r>
            <a:r>
              <a:rPr lang="en-US" dirty="0" err="1" smtClean="0"/>
              <a:t>aciliyetinden</a:t>
            </a:r>
            <a:r>
              <a:rPr lang="en-US" dirty="0" smtClean="0"/>
              <a:t> </a:t>
            </a:r>
            <a:r>
              <a:rPr lang="en-US" dirty="0" err="1" smtClean="0"/>
              <a:t>bahsetmişsiniz</a:t>
            </a:r>
            <a:r>
              <a:rPr lang="en-US" dirty="0" smtClean="0"/>
              <a:t>, </a:t>
            </a:r>
            <a:r>
              <a:rPr lang="en-US" dirty="0" err="1" smtClean="0"/>
              <a:t>oldukça</a:t>
            </a:r>
            <a:r>
              <a:rPr lang="en-US" dirty="0" smtClean="0"/>
              <a:t> </a:t>
            </a:r>
            <a:r>
              <a:rPr lang="en-US" dirty="0" err="1" smtClean="0"/>
              <a:t>önemli</a:t>
            </a:r>
            <a:r>
              <a:rPr lang="en-US" dirty="0" smtClean="0"/>
              <a:t> </a:t>
            </a:r>
            <a:r>
              <a:rPr lang="en-US" dirty="0" err="1" smtClean="0"/>
              <a:t>olmalı</a:t>
            </a:r>
            <a:r>
              <a:rPr lang="en-US" dirty="0" smtClean="0"/>
              <a:t> </a:t>
            </a:r>
            <a:r>
              <a:rPr lang="en-US" dirty="0" err="1" smtClean="0"/>
              <a:t>sizin</a:t>
            </a:r>
            <a:r>
              <a:rPr lang="en-US" dirty="0" smtClean="0"/>
              <a:t> </a:t>
            </a:r>
            <a:r>
              <a:rPr lang="en-US" dirty="0" err="1" smtClean="0"/>
              <a:t>için</a:t>
            </a:r>
            <a:r>
              <a:rPr lang="en-US" dirty="0" smtClean="0"/>
              <a:t>. </a:t>
            </a:r>
            <a:r>
              <a:rPr lang="en-US" dirty="0" err="1" smtClean="0"/>
              <a:t>Buyrun</a:t>
            </a:r>
            <a:r>
              <a:rPr lang="en-US" dirty="0" smtClean="0"/>
              <a:t>, </a:t>
            </a:r>
            <a:r>
              <a:rPr lang="en-US" dirty="0" err="1" smtClean="0"/>
              <a:t>sizi</a:t>
            </a:r>
            <a:r>
              <a:rPr lang="en-US" dirty="0" smtClean="0"/>
              <a:t> </a:t>
            </a:r>
            <a:r>
              <a:rPr lang="en-US" dirty="0" err="1" smtClean="0"/>
              <a:t>dinliyorum</a:t>
            </a:r>
            <a:r>
              <a:rPr lang="en-US" dirty="0" smtClean="0"/>
              <a:t>.”</a:t>
            </a:r>
          </a:p>
          <a:p>
            <a:r>
              <a:rPr lang="en-US" dirty="0" err="1" smtClean="0"/>
              <a:t>Bugün</a:t>
            </a:r>
            <a:r>
              <a:rPr lang="en-US" dirty="0" smtClean="0"/>
              <a:t> </a:t>
            </a:r>
            <a:r>
              <a:rPr lang="en-US" dirty="0" smtClean="0">
                <a:sym typeface="Wingdings"/>
              </a:rPr>
              <a:t> there is a reason behind the timing of your consultation</a:t>
            </a:r>
          </a:p>
          <a:p>
            <a:r>
              <a:rPr lang="en-US" dirty="0" err="1" smtClean="0"/>
              <a:t>Buraya</a:t>
            </a:r>
            <a:r>
              <a:rPr lang="en-US" dirty="0" smtClean="0"/>
              <a:t>/</a:t>
            </a:r>
            <a:r>
              <a:rPr lang="en-US" dirty="0" err="1" smtClean="0"/>
              <a:t>Terapistle</a:t>
            </a:r>
            <a:r>
              <a:rPr lang="en-US" dirty="0" smtClean="0"/>
              <a:t> </a:t>
            </a:r>
            <a:r>
              <a:rPr lang="en-US" dirty="0" err="1" smtClean="0"/>
              <a:t>görüşmeye</a:t>
            </a:r>
            <a:r>
              <a:rPr lang="en-US" dirty="0" smtClean="0"/>
              <a:t>/</a:t>
            </a:r>
            <a:r>
              <a:rPr lang="en-US" dirty="0" err="1" smtClean="0"/>
              <a:t>Terapi</a:t>
            </a:r>
            <a:r>
              <a:rPr lang="en-US" dirty="0" smtClean="0"/>
              <a:t> </a:t>
            </a:r>
            <a:r>
              <a:rPr lang="en-US" dirty="0" err="1" smtClean="0"/>
              <a:t>almaya</a:t>
            </a:r>
            <a:r>
              <a:rPr lang="en-US" dirty="0" smtClean="0"/>
              <a:t> </a:t>
            </a:r>
            <a:r>
              <a:rPr lang="en-US" dirty="0" smtClean="0">
                <a:sym typeface="Wingdings"/>
              </a:rPr>
              <a:t> it is not an ordinary thing we do everyday in our lives. </a:t>
            </a:r>
            <a:r>
              <a:rPr lang="en-US" dirty="0">
                <a:sym typeface="Wingdings"/>
              </a:rPr>
              <a:t>m</a:t>
            </a:r>
            <a:r>
              <a:rPr lang="en-US" dirty="0" smtClean="0">
                <a:sym typeface="Wingdings"/>
              </a:rPr>
              <a:t>akes it easy for the patient to talk about the problem</a:t>
            </a:r>
          </a:p>
          <a:p>
            <a:r>
              <a:rPr lang="en-US" dirty="0" err="1" smtClean="0">
                <a:sym typeface="Wingdings"/>
              </a:rPr>
              <a:t>Getiren</a:t>
            </a:r>
            <a:r>
              <a:rPr lang="en-US" dirty="0" smtClean="0">
                <a:sym typeface="Wingdings"/>
              </a:rPr>
              <a:t> </a:t>
            </a:r>
            <a:r>
              <a:rPr lang="en-US" dirty="0" err="1" smtClean="0">
                <a:sym typeface="Wingdings"/>
              </a:rPr>
              <a:t>sebep</a:t>
            </a:r>
            <a:r>
              <a:rPr lang="en-US" dirty="0" smtClean="0">
                <a:sym typeface="Wingdings"/>
              </a:rPr>
              <a:t>  tell me about yourself and which area of your life you would like to talk/change</a:t>
            </a:r>
          </a:p>
          <a:p>
            <a:r>
              <a:rPr lang="en-US" dirty="0" err="1" smtClean="0">
                <a:sym typeface="Wingdings"/>
              </a:rPr>
              <a:t>Bahsedebilir</a:t>
            </a:r>
            <a:r>
              <a:rPr lang="en-US" dirty="0" smtClean="0">
                <a:sym typeface="Wingdings"/>
              </a:rPr>
              <a:t> </a:t>
            </a:r>
            <a:r>
              <a:rPr lang="en-US" dirty="0" err="1" smtClean="0">
                <a:sym typeface="Wingdings"/>
              </a:rPr>
              <a:t>misiniz</a:t>
            </a:r>
            <a:r>
              <a:rPr lang="en-US" dirty="0" smtClean="0">
                <a:sym typeface="Wingdings"/>
              </a:rPr>
              <a:t>/</a:t>
            </a:r>
            <a:r>
              <a:rPr lang="en-US" dirty="0" err="1" smtClean="0">
                <a:sym typeface="Wingdings"/>
              </a:rPr>
              <a:t>Buyrun</a:t>
            </a:r>
            <a:r>
              <a:rPr lang="en-US" dirty="0" smtClean="0">
                <a:sym typeface="Wingdings"/>
              </a:rPr>
              <a:t>, </a:t>
            </a:r>
            <a:r>
              <a:rPr lang="en-US" dirty="0" err="1" smtClean="0">
                <a:sym typeface="Wingdings"/>
              </a:rPr>
              <a:t>sizi</a:t>
            </a:r>
            <a:r>
              <a:rPr lang="en-US" dirty="0" smtClean="0">
                <a:sym typeface="Wingdings"/>
              </a:rPr>
              <a:t> </a:t>
            </a:r>
            <a:r>
              <a:rPr lang="en-US" dirty="0" err="1" smtClean="0">
                <a:sym typeface="Wingdings"/>
              </a:rPr>
              <a:t>dinliyorum</a:t>
            </a:r>
            <a:r>
              <a:rPr lang="en-US" dirty="0" smtClean="0">
                <a:sym typeface="Wingdings"/>
              </a:rPr>
              <a:t>  </a:t>
            </a:r>
            <a:r>
              <a:rPr lang="en-US" dirty="0" err="1" smtClean="0">
                <a:sym typeface="Wingdings"/>
              </a:rPr>
              <a:t>i</a:t>
            </a:r>
            <a:r>
              <a:rPr lang="en-US" dirty="0" smtClean="0">
                <a:sym typeface="Wingdings"/>
              </a:rPr>
              <a:t> am interested in your problems and gives the message that you, as a patient, are responsible for talking about yourself</a:t>
            </a:r>
            <a:endParaRPr lang="en-US" dirty="0"/>
          </a:p>
        </p:txBody>
      </p:sp>
    </p:spTree>
    <p:extLst>
      <p:ext uri="{BB962C8B-B14F-4D97-AF65-F5344CB8AC3E}">
        <p14:creationId xmlns:p14="http://schemas.microsoft.com/office/powerpoint/2010/main" val="26123250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b="1" dirty="0" smtClean="0"/>
              <a:t>The Opening Reaction </a:t>
            </a:r>
            <a:r>
              <a:rPr lang="en-US" dirty="0" smtClean="0"/>
              <a:t>The first reaction from the patient to this open – ended, non – directive question will give us information about the personality dynamics</a:t>
            </a:r>
          </a:p>
          <a:p>
            <a:r>
              <a:rPr lang="en-US" dirty="0" smtClean="0"/>
              <a:t>S/he may be prepared and without hesitation, starts to talk about the problem areas</a:t>
            </a:r>
          </a:p>
          <a:p>
            <a:r>
              <a:rPr lang="en-US" dirty="0" smtClean="0"/>
              <a:t>It is advantageous because the patient is direct, organized, able to talk about the problems, knows the problems and the reason why s/he needs a professional help</a:t>
            </a:r>
          </a:p>
          <a:p>
            <a:r>
              <a:rPr lang="en-US" dirty="0" smtClean="0"/>
              <a:t>It is disadvantageous because the patient is ready to answer all of your questions, can be realistic and informative but also means s/he is using defense mechanisms which is way distant than emotions. In an ideal interview </a:t>
            </a:r>
            <a:r>
              <a:rPr lang="en-US" dirty="0" smtClean="0">
                <a:sym typeface="Wingdings"/>
              </a:rPr>
              <a:t> we want to surprise the patient so that we can collect the real reactions</a:t>
            </a:r>
            <a:endParaRPr lang="en-US" dirty="0"/>
          </a:p>
        </p:txBody>
      </p:sp>
    </p:spTree>
    <p:extLst>
      <p:ext uri="{BB962C8B-B14F-4D97-AF65-F5344CB8AC3E}">
        <p14:creationId xmlns:p14="http://schemas.microsoft.com/office/powerpoint/2010/main" val="210087790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smtClean="0"/>
              <a:t>S/he may show hesitation to start talking about the problems with this non – directive question</a:t>
            </a:r>
          </a:p>
          <a:p>
            <a:r>
              <a:rPr lang="en-US" dirty="0" smtClean="0"/>
              <a:t>You may get these kind of reactions: “</a:t>
            </a:r>
            <a:r>
              <a:rPr lang="en-US" dirty="0" err="1" smtClean="0"/>
              <a:t>Nereden</a:t>
            </a:r>
            <a:r>
              <a:rPr lang="en-US" dirty="0" smtClean="0"/>
              <a:t> </a:t>
            </a:r>
            <a:r>
              <a:rPr lang="en-US" dirty="0" err="1" smtClean="0"/>
              <a:t>başlayayım</a:t>
            </a:r>
            <a:r>
              <a:rPr lang="en-US" dirty="0" smtClean="0"/>
              <a:t>?”, “Ne </a:t>
            </a:r>
            <a:r>
              <a:rPr lang="en-US" dirty="0" err="1" smtClean="0"/>
              <a:t>anlatmam</a:t>
            </a:r>
            <a:r>
              <a:rPr lang="en-US" dirty="0" smtClean="0"/>
              <a:t> </a:t>
            </a:r>
            <a:r>
              <a:rPr lang="en-US" dirty="0" err="1" smtClean="0"/>
              <a:t>lazım</a:t>
            </a:r>
            <a:r>
              <a:rPr lang="en-US" dirty="0" smtClean="0"/>
              <a:t>?”, “</a:t>
            </a:r>
            <a:r>
              <a:rPr lang="en-US" dirty="0" err="1" smtClean="0"/>
              <a:t>Nasıl</a:t>
            </a:r>
            <a:r>
              <a:rPr lang="en-US" dirty="0" smtClean="0"/>
              <a:t> </a:t>
            </a:r>
            <a:r>
              <a:rPr lang="en-US" dirty="0" err="1" smtClean="0"/>
              <a:t>ifade</a:t>
            </a:r>
            <a:r>
              <a:rPr lang="en-US" dirty="0" smtClean="0"/>
              <a:t> </a:t>
            </a:r>
            <a:r>
              <a:rPr lang="en-US" dirty="0" err="1" smtClean="0"/>
              <a:t>etmem</a:t>
            </a:r>
            <a:r>
              <a:rPr lang="en-US" dirty="0" smtClean="0"/>
              <a:t> </a:t>
            </a:r>
            <a:r>
              <a:rPr lang="en-US" dirty="0" err="1" smtClean="0"/>
              <a:t>lazım</a:t>
            </a:r>
            <a:r>
              <a:rPr lang="en-US" dirty="0" smtClean="0"/>
              <a:t>, </a:t>
            </a:r>
            <a:r>
              <a:rPr lang="en-US" dirty="0" err="1" smtClean="0"/>
              <a:t>bilemiyorum</a:t>
            </a:r>
            <a:r>
              <a:rPr lang="en-US" dirty="0" smtClean="0"/>
              <a:t>.”</a:t>
            </a:r>
          </a:p>
          <a:p>
            <a:r>
              <a:rPr lang="en-US" dirty="0" smtClean="0"/>
              <a:t>When you get these kind of reactions, stop and give some more time to your patient to struggle </a:t>
            </a:r>
            <a:r>
              <a:rPr lang="en-US" dirty="0" smtClean="0">
                <a:sym typeface="Wingdings"/>
              </a:rPr>
              <a:t> a good chance to observe your patient, again. can show that how much they need support to open up themselves. can give a chance to reorganize their attitude towards you</a:t>
            </a:r>
          </a:p>
          <a:p>
            <a:r>
              <a:rPr lang="en-US" dirty="0" smtClean="0">
                <a:sym typeface="Wingdings"/>
              </a:rPr>
              <a:t>Then give emotional support  “</a:t>
            </a:r>
            <a:r>
              <a:rPr lang="en-US" dirty="0" err="1" smtClean="0">
                <a:sym typeface="Wingdings"/>
              </a:rPr>
              <a:t>Bir</a:t>
            </a:r>
            <a:r>
              <a:rPr lang="en-US" dirty="0" smtClean="0">
                <a:sym typeface="Wingdings"/>
              </a:rPr>
              <a:t> </a:t>
            </a:r>
            <a:r>
              <a:rPr lang="en-US" dirty="0" err="1" smtClean="0">
                <a:sym typeface="Wingdings"/>
              </a:rPr>
              <a:t>anda</a:t>
            </a:r>
            <a:r>
              <a:rPr lang="en-US" dirty="0" smtClean="0">
                <a:sym typeface="Wingdings"/>
              </a:rPr>
              <a:t> </a:t>
            </a:r>
            <a:r>
              <a:rPr lang="en-US" dirty="0" err="1" smtClean="0">
                <a:sym typeface="Wingdings"/>
              </a:rPr>
              <a:t>kendini</a:t>
            </a:r>
            <a:r>
              <a:rPr lang="en-US" dirty="0" smtClean="0">
                <a:sym typeface="Wingdings"/>
              </a:rPr>
              <a:t> </a:t>
            </a:r>
            <a:r>
              <a:rPr lang="en-US" dirty="0" err="1" smtClean="0">
                <a:sym typeface="Wingdings"/>
              </a:rPr>
              <a:t>anlatmaya</a:t>
            </a:r>
            <a:r>
              <a:rPr lang="en-US" dirty="0" smtClean="0">
                <a:sym typeface="Wingdings"/>
              </a:rPr>
              <a:t> </a:t>
            </a:r>
            <a:r>
              <a:rPr lang="en-US" dirty="0" err="1" smtClean="0">
                <a:sym typeface="Wingdings"/>
              </a:rPr>
              <a:t>başlamak</a:t>
            </a:r>
            <a:r>
              <a:rPr lang="en-US" dirty="0" smtClean="0">
                <a:sym typeface="Wingdings"/>
              </a:rPr>
              <a:t> </a:t>
            </a:r>
            <a:r>
              <a:rPr lang="en-US" dirty="0" err="1" smtClean="0">
                <a:sym typeface="Wingdings"/>
              </a:rPr>
              <a:t>zor</a:t>
            </a:r>
            <a:r>
              <a:rPr lang="en-US" dirty="0" smtClean="0">
                <a:sym typeface="Wingdings"/>
              </a:rPr>
              <a:t> </a:t>
            </a:r>
            <a:r>
              <a:rPr lang="en-US" dirty="0" err="1" smtClean="0">
                <a:sym typeface="Wingdings"/>
              </a:rPr>
              <a:t>olabilir</a:t>
            </a:r>
            <a:r>
              <a:rPr lang="en-US" dirty="0" smtClean="0">
                <a:sym typeface="Wingdings"/>
              </a:rPr>
              <a:t>.”, “</a:t>
            </a:r>
            <a:r>
              <a:rPr lang="en-US" dirty="0" err="1" smtClean="0">
                <a:sym typeface="Wingdings"/>
              </a:rPr>
              <a:t>Problemlerden</a:t>
            </a:r>
            <a:r>
              <a:rPr lang="en-US" dirty="0" smtClean="0">
                <a:sym typeface="Wingdings"/>
              </a:rPr>
              <a:t> </a:t>
            </a:r>
            <a:r>
              <a:rPr lang="en-US" dirty="0" err="1" smtClean="0">
                <a:sym typeface="Wingdings"/>
              </a:rPr>
              <a:t>bahsetmek</a:t>
            </a:r>
            <a:r>
              <a:rPr lang="en-US" dirty="0" smtClean="0">
                <a:sym typeface="Wingdings"/>
              </a:rPr>
              <a:t> </a:t>
            </a:r>
            <a:r>
              <a:rPr lang="en-US" dirty="0" err="1" smtClean="0">
                <a:sym typeface="Wingdings"/>
              </a:rPr>
              <a:t>zorlayıcı</a:t>
            </a:r>
            <a:r>
              <a:rPr lang="en-US" dirty="0" smtClean="0">
                <a:sym typeface="Wingdings"/>
              </a:rPr>
              <a:t>/</a:t>
            </a:r>
            <a:r>
              <a:rPr lang="en-US" dirty="0" err="1" smtClean="0">
                <a:sym typeface="Wingdings"/>
              </a:rPr>
              <a:t>sıkıntı</a:t>
            </a:r>
            <a:r>
              <a:rPr lang="en-US" dirty="0" smtClean="0">
                <a:sym typeface="Wingdings"/>
              </a:rPr>
              <a:t> </a:t>
            </a:r>
            <a:r>
              <a:rPr lang="en-US" dirty="0" err="1" smtClean="0">
                <a:sym typeface="Wingdings"/>
              </a:rPr>
              <a:t>verici</a:t>
            </a:r>
            <a:r>
              <a:rPr lang="en-US" dirty="0" smtClean="0">
                <a:sym typeface="Wingdings"/>
              </a:rPr>
              <a:t> </a:t>
            </a:r>
            <a:r>
              <a:rPr lang="en-US" dirty="0" err="1" smtClean="0">
                <a:sym typeface="Wingdings"/>
              </a:rPr>
              <a:t>olabilir</a:t>
            </a:r>
            <a:r>
              <a:rPr lang="en-US" dirty="0" smtClean="0">
                <a:sym typeface="Wingdings"/>
              </a:rPr>
              <a:t>.”</a:t>
            </a:r>
          </a:p>
          <a:p>
            <a:r>
              <a:rPr lang="en-US" dirty="0" smtClean="0">
                <a:sym typeface="Wingdings"/>
              </a:rPr>
              <a:t>Then you may add more concrete questions  sometimes we benefit from this</a:t>
            </a:r>
            <a:endParaRPr lang="en-US" dirty="0" smtClean="0"/>
          </a:p>
        </p:txBody>
      </p:sp>
    </p:spTree>
    <p:extLst>
      <p:ext uri="{BB962C8B-B14F-4D97-AF65-F5344CB8AC3E}">
        <p14:creationId xmlns:p14="http://schemas.microsoft.com/office/powerpoint/2010/main" val="23672316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b="1" dirty="0" smtClean="0"/>
              <a:t>Evaluate the patient’s verbal </a:t>
            </a:r>
            <a:r>
              <a:rPr lang="en-US" b="1" dirty="0" err="1" smtClean="0"/>
              <a:t>behaviours</a:t>
            </a:r>
            <a:r>
              <a:rPr lang="en-US" b="1" dirty="0" smtClean="0"/>
              <a:t> </a:t>
            </a:r>
            <a:r>
              <a:rPr lang="en-US" dirty="0" smtClean="0"/>
              <a:t>If your patient is too talkative, you should be ready to interrupt the patient and ask more close – ended questions</a:t>
            </a:r>
          </a:p>
          <a:p>
            <a:r>
              <a:rPr lang="en-US" dirty="0" smtClean="0"/>
              <a:t>You need to catch whether you patient is internalizing or externalizing the problems</a:t>
            </a:r>
          </a:p>
          <a:p>
            <a:r>
              <a:rPr lang="en-US" dirty="0" smtClean="0"/>
              <a:t>Regardless of your patient’s predisposition – s/he is right AND wrong at the same time</a:t>
            </a:r>
          </a:p>
          <a:p>
            <a:r>
              <a:rPr lang="en-US" dirty="0" smtClean="0"/>
              <a:t>Problems are because of both personal factors and situational factors. At this point, we need to make sure our patient has understood – the problems are because of both inside and outside factors</a:t>
            </a:r>
          </a:p>
          <a:p>
            <a:r>
              <a:rPr lang="en-US" dirty="0" smtClean="0"/>
              <a:t>In a positive, gentle and constructive way, give the message that you need to accept your own responsibilities over the problems and focus on your own emotions, beliefs, and </a:t>
            </a:r>
            <a:r>
              <a:rPr lang="en-US" dirty="0" err="1" smtClean="0"/>
              <a:t>behaviours</a:t>
            </a:r>
            <a:endParaRPr lang="en-US" dirty="0" smtClean="0"/>
          </a:p>
          <a:p>
            <a:endParaRPr lang="en-US" dirty="0"/>
          </a:p>
        </p:txBody>
      </p:sp>
    </p:spTree>
    <p:extLst>
      <p:ext uri="{BB962C8B-B14F-4D97-AF65-F5344CB8AC3E}">
        <p14:creationId xmlns:p14="http://schemas.microsoft.com/office/powerpoint/2010/main" val="87526129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smtClean="0"/>
              <a:t>We need more than first few sentences to generate a hypothesis on our patients but give a general idea about the patient attitude</a:t>
            </a:r>
          </a:p>
          <a:p>
            <a:r>
              <a:rPr lang="en-US" dirty="0" smtClean="0"/>
              <a:t>Be careful about the followings:</a:t>
            </a:r>
          </a:p>
          <a:p>
            <a:pPr lvl="1"/>
            <a:r>
              <a:rPr lang="en-US" dirty="0" smtClean="0"/>
              <a:t>Is the patient able to express him/herself directly and consistently?</a:t>
            </a:r>
          </a:p>
          <a:p>
            <a:pPr lvl="1"/>
            <a:r>
              <a:rPr lang="en-US" dirty="0" smtClean="0"/>
              <a:t>Is the first reaction too organized? Does the patient has a difficulty with the non – directive question?</a:t>
            </a:r>
          </a:p>
          <a:p>
            <a:pPr lvl="1"/>
            <a:r>
              <a:rPr lang="en-US" dirty="0" smtClean="0"/>
              <a:t>If experiences a difficulty, what is the reason? (more concrete, anxiety, talks in a complicated way?)</a:t>
            </a:r>
          </a:p>
          <a:p>
            <a:pPr lvl="1"/>
            <a:r>
              <a:rPr lang="en-US" dirty="0" smtClean="0"/>
              <a:t>Is the speech normal or do you feel any awkwardness?</a:t>
            </a:r>
          </a:p>
          <a:p>
            <a:pPr lvl="1"/>
            <a:r>
              <a:rPr lang="en-US" dirty="0" smtClean="0"/>
              <a:t>Internalizing or externalizing the problems?</a:t>
            </a:r>
            <a:endParaRPr lang="en-US" dirty="0"/>
          </a:p>
        </p:txBody>
      </p:sp>
    </p:spTree>
    <p:extLst>
      <p:ext uri="{BB962C8B-B14F-4D97-AF65-F5344CB8AC3E}">
        <p14:creationId xmlns:p14="http://schemas.microsoft.com/office/powerpoint/2010/main" val="254942127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Body</a:t>
            </a:r>
            <a:endParaRPr lang="en-US" dirty="0"/>
          </a:p>
        </p:txBody>
      </p:sp>
      <p:sp>
        <p:nvSpPr>
          <p:cNvPr id="3" name="Content Placeholder 2"/>
          <p:cNvSpPr>
            <a:spLocks noGrp="1"/>
          </p:cNvSpPr>
          <p:nvPr>
            <p:ph idx="1"/>
          </p:nvPr>
        </p:nvSpPr>
        <p:spPr/>
        <p:txBody>
          <a:bodyPr/>
          <a:lstStyle/>
          <a:p>
            <a:r>
              <a:rPr lang="en-US" dirty="0" smtClean="0"/>
              <a:t>It focuses on collecting information from the patient about the problem areas. What you will focus on and the amount of it depends on the interview’s goal (whether s/he is a good candidate to work with, differential diagnosis, crisis intervention, etc.)</a:t>
            </a:r>
          </a:p>
          <a:p>
            <a:r>
              <a:rPr lang="en-US" dirty="0" smtClean="0"/>
              <a:t>This is the part where you do case formulation, catch the information, know your patient, direct your patient to talk about some specific areas in a more detailed way</a:t>
            </a:r>
            <a:endParaRPr lang="en-US" dirty="0"/>
          </a:p>
        </p:txBody>
      </p:sp>
    </p:spTree>
    <p:extLst>
      <p:ext uri="{BB962C8B-B14F-4D97-AF65-F5344CB8AC3E}">
        <p14:creationId xmlns:p14="http://schemas.microsoft.com/office/powerpoint/2010/main" val="421598159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All of the routine things we do in our daily lives, we do them comfortably because they are practiced a lot</a:t>
            </a:r>
          </a:p>
          <a:p>
            <a:r>
              <a:rPr lang="en-US" dirty="0" smtClean="0"/>
              <a:t>We will look at the unspoken rules of the clinical interviewing</a:t>
            </a:r>
          </a:p>
          <a:p>
            <a:endParaRPr lang="en-US" dirty="0"/>
          </a:p>
        </p:txBody>
      </p:sp>
    </p:spTree>
    <p:extLst>
      <p:ext uri="{BB962C8B-B14F-4D97-AF65-F5344CB8AC3E}">
        <p14:creationId xmlns:p14="http://schemas.microsoft.com/office/powerpoint/2010/main" val="169939881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It is too risky to make inferences from one clinical interview however sometimes it is expected you to make a judgment and decision </a:t>
            </a:r>
            <a:r>
              <a:rPr lang="en-US" dirty="0" smtClean="0">
                <a:sym typeface="Wingdings"/>
              </a:rPr>
              <a:t> at that point you have to be target – oriented</a:t>
            </a:r>
          </a:p>
          <a:p>
            <a:r>
              <a:rPr lang="en-US" dirty="0" smtClean="0">
                <a:sym typeface="Wingdings"/>
              </a:rPr>
              <a:t>In order to differentiate normal, healthy emotional and psychological functioning from abnormal and nonfunctioning, some references have been created  DSM – V (The Diagnostic and Statistical Manual of Mental Disorders), ICD – 10 (The International Classification of Diseases)</a:t>
            </a:r>
          </a:p>
          <a:p>
            <a:r>
              <a:rPr lang="en-US" dirty="0" smtClean="0">
                <a:sym typeface="Wingdings"/>
              </a:rPr>
              <a:t>Depending on these references, you also need to consider your clinical judgment</a:t>
            </a:r>
            <a:endParaRPr lang="en-US" dirty="0"/>
          </a:p>
        </p:txBody>
      </p:sp>
    </p:spTree>
    <p:extLst>
      <p:ext uri="{BB962C8B-B14F-4D97-AF65-F5344CB8AC3E}">
        <p14:creationId xmlns:p14="http://schemas.microsoft.com/office/powerpoint/2010/main" val="40198871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r>
              <a:rPr lang="en-US" dirty="0" smtClean="0"/>
              <a:t>If a </a:t>
            </a:r>
            <a:r>
              <a:rPr lang="en-US" dirty="0" err="1" smtClean="0"/>
              <a:t>behaviour</a:t>
            </a:r>
            <a:r>
              <a:rPr lang="en-US" dirty="0"/>
              <a:t>/</a:t>
            </a:r>
            <a:r>
              <a:rPr lang="en-US" dirty="0" smtClean="0"/>
              <a:t>pattern/experience is rare and untypical, it is considered as abnormal/psychopathological/</a:t>
            </a:r>
            <a:r>
              <a:rPr lang="en-US" dirty="0" err="1" smtClean="0"/>
              <a:t>behavioural</a:t>
            </a:r>
            <a:r>
              <a:rPr lang="en-US" dirty="0" smtClean="0"/>
              <a:t> disturbance</a:t>
            </a:r>
          </a:p>
          <a:p>
            <a:r>
              <a:rPr lang="en-US" dirty="0" smtClean="0"/>
              <a:t>When you compare these to the references (statistically normal), you may start to evaluate your patient as abnormal</a:t>
            </a:r>
          </a:p>
          <a:p>
            <a:r>
              <a:rPr lang="en-US" dirty="0" smtClean="0"/>
              <a:t>HOWEVER it dos not mean that something rare is abnormal, not necessarily</a:t>
            </a:r>
          </a:p>
          <a:p>
            <a:r>
              <a:rPr lang="en-US" dirty="0" smtClean="0"/>
              <a:t>How do we differentiate?</a:t>
            </a:r>
          </a:p>
          <a:p>
            <a:r>
              <a:rPr lang="en-US" dirty="0" smtClean="0"/>
              <a:t>You can ask whether your patient is disturbed from this </a:t>
            </a:r>
            <a:r>
              <a:rPr lang="en-US" dirty="0" err="1" smtClean="0"/>
              <a:t>behaviour</a:t>
            </a:r>
            <a:r>
              <a:rPr lang="en-US" dirty="0" smtClean="0"/>
              <a:t>. “</a:t>
            </a:r>
            <a:r>
              <a:rPr lang="en-US" dirty="0" err="1" smtClean="0"/>
              <a:t>Peki</a:t>
            </a:r>
            <a:r>
              <a:rPr lang="en-US" dirty="0" smtClean="0"/>
              <a:t> </a:t>
            </a:r>
            <a:r>
              <a:rPr lang="en-US" dirty="0" err="1" smtClean="0"/>
              <a:t>bu</a:t>
            </a:r>
            <a:r>
              <a:rPr lang="en-US" dirty="0" smtClean="0"/>
              <a:t> </a:t>
            </a:r>
            <a:r>
              <a:rPr lang="en-US" dirty="0" err="1" smtClean="0"/>
              <a:t>sizin</a:t>
            </a:r>
            <a:r>
              <a:rPr lang="en-US" dirty="0" smtClean="0"/>
              <a:t> </a:t>
            </a:r>
            <a:r>
              <a:rPr lang="en-US" dirty="0" err="1" smtClean="0"/>
              <a:t>için</a:t>
            </a:r>
            <a:r>
              <a:rPr lang="en-US" dirty="0" smtClean="0"/>
              <a:t> </a:t>
            </a:r>
            <a:r>
              <a:rPr lang="en-US" dirty="0" err="1" smtClean="0"/>
              <a:t>bir</a:t>
            </a:r>
            <a:r>
              <a:rPr lang="en-US" dirty="0" smtClean="0"/>
              <a:t> </a:t>
            </a:r>
            <a:r>
              <a:rPr lang="en-US" dirty="0" err="1" smtClean="0"/>
              <a:t>sorun</a:t>
            </a:r>
            <a:r>
              <a:rPr lang="en-US" dirty="0" smtClean="0"/>
              <a:t> mu?”</a:t>
            </a:r>
          </a:p>
          <a:p>
            <a:r>
              <a:rPr lang="en-US" dirty="0" smtClean="0"/>
              <a:t>Also, you may ask whether they are experiencing some relational problems with other people: “</a:t>
            </a:r>
            <a:r>
              <a:rPr lang="en-US" dirty="0" err="1" smtClean="0"/>
              <a:t>Peki</a:t>
            </a:r>
            <a:r>
              <a:rPr lang="en-US" dirty="0" smtClean="0"/>
              <a:t> </a:t>
            </a:r>
            <a:r>
              <a:rPr lang="en-US" dirty="0" err="1" smtClean="0"/>
              <a:t>bu</a:t>
            </a:r>
            <a:r>
              <a:rPr lang="en-US" dirty="0" smtClean="0"/>
              <a:t> </a:t>
            </a:r>
            <a:r>
              <a:rPr lang="en-US" dirty="0" err="1" smtClean="0"/>
              <a:t>davranış</a:t>
            </a:r>
            <a:r>
              <a:rPr lang="en-US" dirty="0" smtClean="0"/>
              <a:t>/durum </a:t>
            </a:r>
            <a:r>
              <a:rPr lang="en-US" dirty="0" err="1" smtClean="0"/>
              <a:t>yakınlarınızla</a:t>
            </a:r>
            <a:r>
              <a:rPr lang="en-US" dirty="0" smtClean="0"/>
              <a:t> </a:t>
            </a:r>
            <a:r>
              <a:rPr lang="en-US" dirty="0" err="1" smtClean="0"/>
              <a:t>hiç</a:t>
            </a:r>
            <a:r>
              <a:rPr lang="en-US" dirty="0" smtClean="0"/>
              <a:t> problem </a:t>
            </a:r>
            <a:r>
              <a:rPr lang="en-US" dirty="0" err="1" smtClean="0"/>
              <a:t>yaşamanıza</a:t>
            </a:r>
            <a:r>
              <a:rPr lang="en-US" dirty="0" smtClean="0"/>
              <a:t> </a:t>
            </a:r>
            <a:r>
              <a:rPr lang="en-US" dirty="0" err="1" smtClean="0"/>
              <a:t>sebep</a:t>
            </a:r>
            <a:r>
              <a:rPr lang="en-US" dirty="0" smtClean="0"/>
              <a:t> </a:t>
            </a:r>
            <a:r>
              <a:rPr lang="en-US" dirty="0" err="1" smtClean="0"/>
              <a:t>oldu</a:t>
            </a:r>
            <a:r>
              <a:rPr lang="en-US" dirty="0" smtClean="0"/>
              <a:t> mu?”, “</a:t>
            </a:r>
            <a:r>
              <a:rPr lang="en-US" dirty="0" err="1" smtClean="0"/>
              <a:t>Yakınlarınız</a:t>
            </a:r>
            <a:r>
              <a:rPr lang="en-US" dirty="0" smtClean="0"/>
              <a:t> </a:t>
            </a:r>
            <a:r>
              <a:rPr lang="en-US" dirty="0" err="1" smtClean="0"/>
              <a:t>bu</a:t>
            </a:r>
            <a:r>
              <a:rPr lang="en-US" dirty="0" smtClean="0"/>
              <a:t> </a:t>
            </a:r>
            <a:r>
              <a:rPr lang="en-US" dirty="0" err="1" smtClean="0"/>
              <a:t>konuda</a:t>
            </a:r>
            <a:r>
              <a:rPr lang="en-US" dirty="0" smtClean="0"/>
              <a:t> ne </a:t>
            </a:r>
            <a:r>
              <a:rPr lang="en-US" dirty="0" err="1" smtClean="0"/>
              <a:t>düşünüyor</a:t>
            </a:r>
            <a:r>
              <a:rPr lang="en-US" dirty="0" smtClean="0"/>
              <a:t>?”, “Bu </a:t>
            </a:r>
            <a:r>
              <a:rPr lang="en-US" dirty="0" err="1" smtClean="0"/>
              <a:t>yüzden</a:t>
            </a:r>
            <a:r>
              <a:rPr lang="en-US" dirty="0" smtClean="0"/>
              <a:t> </a:t>
            </a:r>
            <a:r>
              <a:rPr lang="en-US" dirty="0" err="1" smtClean="0"/>
              <a:t>yakınlarınızla</a:t>
            </a:r>
            <a:r>
              <a:rPr lang="en-US" dirty="0" smtClean="0"/>
              <a:t> </a:t>
            </a:r>
            <a:r>
              <a:rPr lang="en-US" dirty="0" err="1" smtClean="0"/>
              <a:t>tartışma</a:t>
            </a:r>
            <a:r>
              <a:rPr lang="en-US" dirty="0" smtClean="0"/>
              <a:t> </a:t>
            </a:r>
            <a:r>
              <a:rPr lang="en-US" dirty="0" err="1" smtClean="0"/>
              <a:t>yaşadığınız</a:t>
            </a:r>
            <a:r>
              <a:rPr lang="en-US" dirty="0" smtClean="0"/>
              <a:t> </a:t>
            </a:r>
            <a:r>
              <a:rPr lang="en-US" dirty="0" err="1" smtClean="0"/>
              <a:t>hiç</a:t>
            </a:r>
            <a:r>
              <a:rPr lang="en-US" dirty="0" smtClean="0"/>
              <a:t> </a:t>
            </a:r>
            <a:r>
              <a:rPr lang="en-US" dirty="0" err="1" smtClean="0"/>
              <a:t>oldu</a:t>
            </a:r>
            <a:r>
              <a:rPr lang="en-US" dirty="0" smtClean="0"/>
              <a:t> mu?”</a:t>
            </a:r>
            <a:endParaRPr lang="en-US" dirty="0"/>
          </a:p>
        </p:txBody>
      </p:sp>
    </p:spTree>
    <p:extLst>
      <p:ext uri="{BB962C8B-B14F-4D97-AF65-F5344CB8AC3E}">
        <p14:creationId xmlns:p14="http://schemas.microsoft.com/office/powerpoint/2010/main" val="217403285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Repetitive </a:t>
            </a:r>
            <a:r>
              <a:rPr lang="en-US" dirty="0" err="1" smtClean="0"/>
              <a:t>behaviours</a:t>
            </a:r>
            <a:r>
              <a:rPr lang="en-US" dirty="0" smtClean="0"/>
              <a:t> that lead the patient feel obstructed and/or uncomfortable; continues to think about beliefs that give disturbance; experiences negative emotions </a:t>
            </a:r>
            <a:r>
              <a:rPr lang="en-US" dirty="0" smtClean="0">
                <a:sym typeface="Wingdings"/>
              </a:rPr>
              <a:t> has mental and/or </a:t>
            </a:r>
            <a:r>
              <a:rPr lang="en-US" dirty="0" err="1" smtClean="0">
                <a:sym typeface="Wingdings"/>
              </a:rPr>
              <a:t>behaviour</a:t>
            </a:r>
            <a:r>
              <a:rPr lang="en-US" dirty="0" smtClean="0">
                <a:sym typeface="Wingdings"/>
              </a:rPr>
              <a:t> disorder</a:t>
            </a:r>
          </a:p>
          <a:p>
            <a:r>
              <a:rPr lang="en-US" dirty="0" smtClean="0">
                <a:sym typeface="Wingdings"/>
              </a:rPr>
              <a:t>Probably those dysfunctional </a:t>
            </a:r>
            <a:r>
              <a:rPr lang="en-US" dirty="0" err="1" smtClean="0">
                <a:sym typeface="Wingdings"/>
              </a:rPr>
              <a:t>behaviours</a:t>
            </a:r>
            <a:r>
              <a:rPr lang="en-US" dirty="0" smtClean="0">
                <a:sym typeface="Wingdings"/>
              </a:rPr>
              <a:t>, emotions and beliefs has a function in your patient’s life BUT mostly they are negative and dysfunctional patterns and expectations</a:t>
            </a:r>
            <a:endParaRPr lang="en-US" dirty="0" smtClean="0"/>
          </a:p>
        </p:txBody>
      </p:sp>
    </p:spTree>
    <p:extLst>
      <p:ext uri="{BB962C8B-B14F-4D97-AF65-F5344CB8AC3E}">
        <p14:creationId xmlns:p14="http://schemas.microsoft.com/office/powerpoint/2010/main" val="24308040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You should be careful about these steps while deciding abnormality:</a:t>
            </a:r>
          </a:p>
          <a:p>
            <a:pPr lvl="1"/>
            <a:endParaRPr lang="en-US" dirty="0"/>
          </a:p>
          <a:p>
            <a:pPr lvl="1"/>
            <a:r>
              <a:rPr lang="en-US" dirty="0" smtClean="0"/>
              <a:t>Is this feeling exaggerated/abnormal/too much for this situation?</a:t>
            </a:r>
          </a:p>
          <a:p>
            <a:pPr lvl="1"/>
            <a:r>
              <a:rPr lang="en-US" dirty="0" smtClean="0"/>
              <a:t>Does it give disturbance to the patient? Does it give disturbance to other people around the patient?</a:t>
            </a:r>
          </a:p>
          <a:p>
            <a:pPr lvl="1"/>
            <a:r>
              <a:rPr lang="en-US" dirty="0" smtClean="0"/>
              <a:t>Does it affect the patient’s functionality areas?</a:t>
            </a:r>
          </a:p>
          <a:p>
            <a:pPr lvl="1"/>
            <a:r>
              <a:rPr lang="en-US" dirty="0" smtClean="0"/>
              <a:t>Is there a relation about a specific event/cultural pattern that leads the patient feel this way?</a:t>
            </a:r>
            <a:endParaRPr lang="en-US" dirty="0"/>
          </a:p>
        </p:txBody>
      </p:sp>
    </p:spTree>
    <p:extLst>
      <p:ext uri="{BB962C8B-B14F-4D97-AF65-F5344CB8AC3E}">
        <p14:creationId xmlns:p14="http://schemas.microsoft.com/office/powerpoint/2010/main" val="170109420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smtClean="0"/>
              <a:t>INTERVENTION </a:t>
            </a:r>
            <a:r>
              <a:rPr lang="en-US" dirty="0" smtClean="0"/>
              <a:t>Gives a chance to apply the techniques for a change</a:t>
            </a:r>
          </a:p>
          <a:p>
            <a:r>
              <a:rPr lang="en-US" dirty="0" smtClean="0"/>
              <a:t>The ideal is to move intervention after you have collected enough information about the patient</a:t>
            </a:r>
          </a:p>
          <a:p>
            <a:r>
              <a:rPr lang="en-US" dirty="0" smtClean="0"/>
              <a:t>However, especially when you progress during the therapy sessions, it is very likely to come up with new areas to work on </a:t>
            </a:r>
            <a:r>
              <a:rPr lang="en-US" dirty="0" smtClean="0">
                <a:sym typeface="Wingdings"/>
              </a:rPr>
              <a:t> this means you will need to collect information</a:t>
            </a:r>
          </a:p>
          <a:p>
            <a:r>
              <a:rPr lang="en-US" dirty="0" smtClean="0">
                <a:sym typeface="Wingdings"/>
              </a:rPr>
              <a:t>So, sometimes you need to collect information and do intervention simultaneously</a:t>
            </a:r>
            <a:endParaRPr lang="en-US" dirty="0"/>
          </a:p>
        </p:txBody>
      </p:sp>
    </p:spTree>
    <p:extLst>
      <p:ext uri="{BB962C8B-B14F-4D97-AF65-F5344CB8AC3E}">
        <p14:creationId xmlns:p14="http://schemas.microsoft.com/office/powerpoint/2010/main" val="24952734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Closing</a:t>
            </a:r>
            <a:endParaRPr lang="en-US" dirty="0"/>
          </a:p>
        </p:txBody>
      </p:sp>
      <p:sp>
        <p:nvSpPr>
          <p:cNvPr id="3" name="Content Placeholder 2"/>
          <p:cNvSpPr>
            <a:spLocks noGrp="1"/>
          </p:cNvSpPr>
          <p:nvPr>
            <p:ph idx="1"/>
          </p:nvPr>
        </p:nvSpPr>
        <p:spPr/>
        <p:txBody>
          <a:bodyPr/>
          <a:lstStyle/>
          <a:p>
            <a:r>
              <a:rPr lang="en-US" dirty="0" smtClean="0"/>
              <a:t>You need to be careful about the timing, if your body part takes too long, you may feel an urge to end the session which may look like rudeness</a:t>
            </a:r>
          </a:p>
          <a:p>
            <a:r>
              <a:rPr lang="en-US" dirty="0" smtClean="0"/>
              <a:t>The patient will have an anxiety about the things you tell, how effective they are, how effectively s/he has expressed him/herself, the worse feelings, etc. </a:t>
            </a:r>
            <a:r>
              <a:rPr lang="en-US" dirty="0" smtClean="0">
                <a:sym typeface="Wingdings"/>
              </a:rPr>
              <a:t> you need to have an amount of time to wrap all of these things</a:t>
            </a:r>
            <a:endParaRPr lang="en-US" dirty="0" smtClean="0"/>
          </a:p>
        </p:txBody>
      </p:sp>
    </p:spTree>
    <p:extLst>
      <p:ext uri="{BB962C8B-B14F-4D97-AF65-F5344CB8AC3E}">
        <p14:creationId xmlns:p14="http://schemas.microsoft.com/office/powerpoint/2010/main" val="187928439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b="1" dirty="0" smtClean="0"/>
              <a:t>Giving assurance and support </a:t>
            </a:r>
            <a:r>
              <a:rPr lang="en-US" dirty="0" smtClean="0"/>
              <a:t>They need a support to hear their effectiveness while expressing their feelings/problems</a:t>
            </a:r>
          </a:p>
          <a:p>
            <a:r>
              <a:rPr lang="en-US" dirty="0" smtClean="0"/>
              <a:t>You can say “Bu </a:t>
            </a:r>
            <a:r>
              <a:rPr lang="en-US" dirty="0" err="1" smtClean="0"/>
              <a:t>kadar</a:t>
            </a:r>
            <a:r>
              <a:rPr lang="en-US" dirty="0" smtClean="0"/>
              <a:t> </a:t>
            </a:r>
            <a:r>
              <a:rPr lang="en-US" dirty="0" err="1" smtClean="0"/>
              <a:t>kısa</a:t>
            </a:r>
            <a:r>
              <a:rPr lang="en-US" dirty="0" smtClean="0"/>
              <a:t> </a:t>
            </a:r>
            <a:r>
              <a:rPr lang="en-US" dirty="0" err="1" smtClean="0"/>
              <a:t>bir</a:t>
            </a:r>
            <a:r>
              <a:rPr lang="en-US" dirty="0" smtClean="0"/>
              <a:t> </a:t>
            </a:r>
            <a:r>
              <a:rPr lang="en-US" dirty="0" err="1" smtClean="0"/>
              <a:t>zamanda</a:t>
            </a:r>
            <a:r>
              <a:rPr lang="en-US" dirty="0" smtClean="0"/>
              <a:t> </a:t>
            </a:r>
            <a:r>
              <a:rPr lang="en-US" dirty="0" err="1" smtClean="0"/>
              <a:t>kendinizden</a:t>
            </a:r>
            <a:r>
              <a:rPr lang="en-US" dirty="0" smtClean="0"/>
              <a:t> </a:t>
            </a:r>
            <a:r>
              <a:rPr lang="en-US" dirty="0" err="1" smtClean="0"/>
              <a:t>bahsetmek</a:t>
            </a:r>
            <a:r>
              <a:rPr lang="en-US" dirty="0" smtClean="0"/>
              <a:t> </a:t>
            </a:r>
            <a:r>
              <a:rPr lang="en-US" dirty="0" err="1" smtClean="0"/>
              <a:t>genellikle</a:t>
            </a:r>
            <a:r>
              <a:rPr lang="en-US" dirty="0" smtClean="0"/>
              <a:t> </a:t>
            </a:r>
            <a:r>
              <a:rPr lang="en-US" dirty="0" err="1" smtClean="0"/>
              <a:t>çok</a:t>
            </a:r>
            <a:r>
              <a:rPr lang="en-US" dirty="0" smtClean="0"/>
              <a:t> </a:t>
            </a:r>
            <a:r>
              <a:rPr lang="en-US" dirty="0" err="1" smtClean="0"/>
              <a:t>zordur</a:t>
            </a:r>
            <a:r>
              <a:rPr lang="en-US" dirty="0" smtClean="0"/>
              <a:t>, </a:t>
            </a:r>
            <a:r>
              <a:rPr lang="en-US" dirty="0" err="1" smtClean="0"/>
              <a:t>bunu</a:t>
            </a:r>
            <a:r>
              <a:rPr lang="en-US" dirty="0" smtClean="0"/>
              <a:t> </a:t>
            </a:r>
            <a:r>
              <a:rPr lang="en-US" dirty="0" err="1" smtClean="0"/>
              <a:t>çok</a:t>
            </a:r>
            <a:r>
              <a:rPr lang="en-US" dirty="0" smtClean="0"/>
              <a:t> </a:t>
            </a:r>
            <a:r>
              <a:rPr lang="en-US" dirty="0" err="1" smtClean="0"/>
              <a:t>iyi</a:t>
            </a:r>
            <a:r>
              <a:rPr lang="en-US" dirty="0" smtClean="0"/>
              <a:t> </a:t>
            </a:r>
            <a:r>
              <a:rPr lang="en-US" dirty="0" err="1" smtClean="0"/>
              <a:t>yapabildiğinizi</a:t>
            </a:r>
            <a:r>
              <a:rPr lang="en-US" dirty="0" smtClean="0"/>
              <a:t> </a:t>
            </a:r>
            <a:r>
              <a:rPr lang="en-US" dirty="0" err="1" smtClean="0"/>
              <a:t>düşünüyorum</a:t>
            </a:r>
            <a:r>
              <a:rPr lang="en-US" dirty="0" smtClean="0"/>
              <a:t>.”, “</a:t>
            </a:r>
            <a:r>
              <a:rPr lang="en-US" dirty="0" err="1" smtClean="0"/>
              <a:t>Bunları</a:t>
            </a:r>
            <a:r>
              <a:rPr lang="en-US" dirty="0" smtClean="0"/>
              <a:t> </a:t>
            </a:r>
            <a:r>
              <a:rPr lang="en-US" dirty="0" err="1" smtClean="0"/>
              <a:t>benimle</a:t>
            </a:r>
            <a:r>
              <a:rPr lang="en-US" dirty="0" smtClean="0"/>
              <a:t> </a:t>
            </a:r>
            <a:r>
              <a:rPr lang="en-US" dirty="0" err="1" smtClean="0"/>
              <a:t>paylaşmış</a:t>
            </a:r>
            <a:r>
              <a:rPr lang="en-US" dirty="0" smtClean="0"/>
              <a:t> </a:t>
            </a:r>
            <a:r>
              <a:rPr lang="en-US" dirty="0" err="1" smtClean="0"/>
              <a:t>olmanızdan</a:t>
            </a:r>
            <a:r>
              <a:rPr lang="en-US" dirty="0" smtClean="0"/>
              <a:t> </a:t>
            </a:r>
            <a:r>
              <a:rPr lang="en-US" dirty="0" err="1" smtClean="0"/>
              <a:t>dolayı</a:t>
            </a:r>
            <a:r>
              <a:rPr lang="en-US" dirty="0" smtClean="0"/>
              <a:t> </a:t>
            </a:r>
            <a:r>
              <a:rPr lang="en-US" dirty="0" err="1" smtClean="0"/>
              <a:t>teşekkür</a:t>
            </a:r>
            <a:r>
              <a:rPr lang="en-US" dirty="0" smtClean="0"/>
              <a:t> </a:t>
            </a:r>
            <a:r>
              <a:rPr lang="en-US" dirty="0" err="1" smtClean="0"/>
              <a:t>ederim</a:t>
            </a:r>
            <a:r>
              <a:rPr lang="en-US" dirty="0" smtClean="0"/>
              <a:t>.”, “</a:t>
            </a:r>
            <a:r>
              <a:rPr lang="en-US" dirty="0" err="1" smtClean="0"/>
              <a:t>Pek</a:t>
            </a:r>
            <a:r>
              <a:rPr lang="en-US" dirty="0" smtClean="0"/>
              <a:t> </a:t>
            </a:r>
            <a:r>
              <a:rPr lang="en-US" dirty="0" err="1" smtClean="0"/>
              <a:t>çok</a:t>
            </a:r>
            <a:r>
              <a:rPr lang="en-US" dirty="0" smtClean="0"/>
              <a:t> </a:t>
            </a:r>
            <a:r>
              <a:rPr lang="en-US" dirty="0" err="1" smtClean="0"/>
              <a:t>zorlu</a:t>
            </a:r>
            <a:r>
              <a:rPr lang="en-US" dirty="0" smtClean="0"/>
              <a:t> </a:t>
            </a:r>
            <a:r>
              <a:rPr lang="en-US" dirty="0" err="1" smtClean="0"/>
              <a:t>ve</a:t>
            </a:r>
            <a:r>
              <a:rPr lang="en-US" dirty="0" smtClean="0"/>
              <a:t> </a:t>
            </a:r>
            <a:r>
              <a:rPr lang="en-US" dirty="0" err="1" smtClean="0"/>
              <a:t>kritik</a:t>
            </a:r>
            <a:r>
              <a:rPr lang="en-US" dirty="0" smtClean="0"/>
              <a:t> </a:t>
            </a:r>
            <a:r>
              <a:rPr lang="en-US" dirty="0" err="1" smtClean="0"/>
              <a:t>alandan</a:t>
            </a:r>
            <a:r>
              <a:rPr lang="en-US" dirty="0" smtClean="0"/>
              <a:t> </a:t>
            </a:r>
            <a:r>
              <a:rPr lang="en-US" dirty="0" err="1" smtClean="0"/>
              <a:t>bahsettiniz</a:t>
            </a:r>
            <a:r>
              <a:rPr lang="en-US" dirty="0" smtClean="0"/>
              <a:t>.”</a:t>
            </a:r>
          </a:p>
          <a:p>
            <a:r>
              <a:rPr lang="en-US" dirty="0" smtClean="0"/>
              <a:t>This means that you are supporting your patient and his/her efforts</a:t>
            </a:r>
            <a:endParaRPr lang="en-US" dirty="0"/>
          </a:p>
        </p:txBody>
      </p:sp>
    </p:spTree>
    <p:extLst>
      <p:ext uri="{BB962C8B-B14F-4D97-AF65-F5344CB8AC3E}">
        <p14:creationId xmlns:p14="http://schemas.microsoft.com/office/powerpoint/2010/main" val="11463015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smtClean="0"/>
              <a:t>They may also feel anxiety, fear, hope about the interview. You need to give support about the decision of getting a professional help</a:t>
            </a:r>
          </a:p>
          <a:p>
            <a:r>
              <a:rPr lang="en-US" dirty="0" smtClean="0"/>
              <a:t>You may say “</a:t>
            </a:r>
            <a:r>
              <a:rPr lang="en-US" dirty="0" err="1" smtClean="0"/>
              <a:t>Bir</a:t>
            </a:r>
            <a:r>
              <a:rPr lang="en-US" dirty="0" smtClean="0"/>
              <a:t> </a:t>
            </a:r>
            <a:r>
              <a:rPr lang="en-US" dirty="0" err="1" smtClean="0"/>
              <a:t>terapiye</a:t>
            </a:r>
            <a:r>
              <a:rPr lang="en-US" dirty="0" smtClean="0"/>
              <a:t> </a:t>
            </a:r>
            <a:r>
              <a:rPr lang="en-US" dirty="0" err="1" smtClean="0"/>
              <a:t>başlamak</a:t>
            </a:r>
            <a:r>
              <a:rPr lang="en-US" dirty="0" smtClean="0"/>
              <a:t> </a:t>
            </a:r>
            <a:r>
              <a:rPr lang="en-US" dirty="0" err="1" smtClean="0"/>
              <a:t>ya</a:t>
            </a:r>
            <a:r>
              <a:rPr lang="en-US" dirty="0" smtClean="0"/>
              <a:t> da </a:t>
            </a:r>
            <a:r>
              <a:rPr lang="en-US" dirty="0" err="1" smtClean="0"/>
              <a:t>bir</a:t>
            </a:r>
            <a:r>
              <a:rPr lang="en-US" dirty="0" smtClean="0"/>
              <a:t> </a:t>
            </a:r>
            <a:r>
              <a:rPr lang="en-US" dirty="0" err="1" smtClean="0"/>
              <a:t>psikologla</a:t>
            </a:r>
            <a:r>
              <a:rPr lang="en-US" dirty="0" smtClean="0"/>
              <a:t> </a:t>
            </a:r>
            <a:r>
              <a:rPr lang="en-US" dirty="0" err="1" smtClean="0"/>
              <a:t>görüşmeye</a:t>
            </a:r>
            <a:r>
              <a:rPr lang="en-US" dirty="0" smtClean="0"/>
              <a:t> </a:t>
            </a:r>
            <a:r>
              <a:rPr lang="en-US" dirty="0" err="1" smtClean="0"/>
              <a:t>karar</a:t>
            </a:r>
            <a:r>
              <a:rPr lang="en-US" dirty="0" smtClean="0"/>
              <a:t> </a:t>
            </a:r>
            <a:r>
              <a:rPr lang="en-US" dirty="0" err="1" smtClean="0"/>
              <a:t>vermek</a:t>
            </a:r>
            <a:r>
              <a:rPr lang="en-US" dirty="0" smtClean="0"/>
              <a:t> </a:t>
            </a:r>
            <a:r>
              <a:rPr lang="en-US" dirty="0" err="1" smtClean="0"/>
              <a:t>çok</a:t>
            </a:r>
            <a:r>
              <a:rPr lang="en-US" dirty="0" smtClean="0"/>
              <a:t> </a:t>
            </a:r>
            <a:r>
              <a:rPr lang="en-US" dirty="0" err="1" smtClean="0"/>
              <a:t>zor</a:t>
            </a:r>
            <a:r>
              <a:rPr lang="en-US" dirty="0" smtClean="0"/>
              <a:t> </a:t>
            </a:r>
            <a:r>
              <a:rPr lang="en-US" dirty="0" err="1" smtClean="0"/>
              <a:t>olabilir</a:t>
            </a:r>
            <a:r>
              <a:rPr lang="en-US" dirty="0" smtClean="0"/>
              <a:t>. Bu </a:t>
            </a:r>
            <a:r>
              <a:rPr lang="en-US" dirty="0" err="1" smtClean="0"/>
              <a:t>kararınızdan</a:t>
            </a:r>
            <a:r>
              <a:rPr lang="en-US" dirty="0" smtClean="0"/>
              <a:t> </a:t>
            </a:r>
            <a:r>
              <a:rPr lang="en-US" dirty="0" err="1" smtClean="0"/>
              <a:t>dolayı</a:t>
            </a:r>
            <a:r>
              <a:rPr lang="en-US" dirty="0" smtClean="0"/>
              <a:t> </a:t>
            </a:r>
            <a:r>
              <a:rPr lang="en-US" dirty="0" err="1" smtClean="0"/>
              <a:t>öncelikle</a:t>
            </a:r>
            <a:r>
              <a:rPr lang="en-US" dirty="0" smtClean="0"/>
              <a:t> </a:t>
            </a:r>
            <a:r>
              <a:rPr lang="en-US" dirty="0" err="1" smtClean="0"/>
              <a:t>sizi</a:t>
            </a:r>
            <a:r>
              <a:rPr lang="en-US" dirty="0" smtClean="0"/>
              <a:t> </a:t>
            </a:r>
            <a:r>
              <a:rPr lang="en-US" dirty="0" err="1" smtClean="0"/>
              <a:t>tebrik</a:t>
            </a:r>
            <a:r>
              <a:rPr lang="en-US" dirty="0" smtClean="0"/>
              <a:t> </a:t>
            </a:r>
            <a:r>
              <a:rPr lang="en-US" dirty="0" err="1" smtClean="0"/>
              <a:t>etmek</a:t>
            </a:r>
            <a:r>
              <a:rPr lang="en-US" dirty="0" smtClean="0"/>
              <a:t> </a:t>
            </a:r>
            <a:r>
              <a:rPr lang="en-US" dirty="0" err="1" smtClean="0"/>
              <a:t>istiyorum</a:t>
            </a:r>
            <a:r>
              <a:rPr lang="en-US" dirty="0" smtClean="0"/>
              <a:t>. </a:t>
            </a:r>
            <a:r>
              <a:rPr lang="en-US" dirty="0" err="1" smtClean="0"/>
              <a:t>Sıkıntılarınız</a:t>
            </a:r>
            <a:r>
              <a:rPr lang="en-US" dirty="0" smtClean="0"/>
              <a:t> </a:t>
            </a:r>
            <a:r>
              <a:rPr lang="en-US" dirty="0" err="1" smtClean="0"/>
              <a:t>gerçekten</a:t>
            </a:r>
            <a:r>
              <a:rPr lang="en-US" dirty="0" smtClean="0"/>
              <a:t> </a:t>
            </a:r>
            <a:r>
              <a:rPr lang="en-US" dirty="0" err="1" smtClean="0"/>
              <a:t>tek</a:t>
            </a:r>
            <a:r>
              <a:rPr lang="en-US" dirty="0" smtClean="0"/>
              <a:t> </a:t>
            </a:r>
            <a:r>
              <a:rPr lang="en-US" dirty="0" err="1" smtClean="0"/>
              <a:t>başınıza</a:t>
            </a:r>
            <a:r>
              <a:rPr lang="en-US" dirty="0" smtClean="0"/>
              <a:t> </a:t>
            </a:r>
            <a:r>
              <a:rPr lang="en-US" dirty="0" err="1" smtClean="0"/>
              <a:t>baş</a:t>
            </a:r>
            <a:r>
              <a:rPr lang="en-US" dirty="0" smtClean="0"/>
              <a:t> </a:t>
            </a:r>
            <a:r>
              <a:rPr lang="en-US" dirty="0" err="1" smtClean="0"/>
              <a:t>edebileceğiniz</a:t>
            </a:r>
            <a:r>
              <a:rPr lang="en-US" dirty="0" smtClean="0"/>
              <a:t> </a:t>
            </a:r>
            <a:r>
              <a:rPr lang="en-US" dirty="0" err="1" smtClean="0"/>
              <a:t>boyutu</a:t>
            </a:r>
            <a:r>
              <a:rPr lang="en-US" dirty="0" smtClean="0"/>
              <a:t> </a:t>
            </a:r>
            <a:r>
              <a:rPr lang="en-US" dirty="0" err="1" smtClean="0"/>
              <a:t>aşmış</a:t>
            </a:r>
            <a:r>
              <a:rPr lang="en-US" dirty="0" smtClean="0"/>
              <a:t> </a:t>
            </a:r>
            <a:r>
              <a:rPr lang="en-US" dirty="0" err="1" smtClean="0"/>
              <a:t>olabilir</a:t>
            </a:r>
            <a:r>
              <a:rPr lang="en-US" dirty="0" smtClean="0"/>
              <a:t>. </a:t>
            </a:r>
            <a:r>
              <a:rPr lang="en-US" dirty="0" err="1" smtClean="0"/>
              <a:t>Fakat</a:t>
            </a:r>
            <a:r>
              <a:rPr lang="en-US" dirty="0" smtClean="0"/>
              <a:t> </a:t>
            </a:r>
            <a:r>
              <a:rPr lang="en-US" dirty="0" err="1" smtClean="0"/>
              <a:t>buraya</a:t>
            </a:r>
            <a:r>
              <a:rPr lang="en-US" dirty="0" smtClean="0"/>
              <a:t> </a:t>
            </a:r>
            <a:r>
              <a:rPr lang="en-US" dirty="0" err="1" smtClean="0"/>
              <a:t>gelme</a:t>
            </a:r>
            <a:r>
              <a:rPr lang="en-US" dirty="0" smtClean="0"/>
              <a:t> </a:t>
            </a:r>
            <a:r>
              <a:rPr lang="en-US" dirty="0" err="1" smtClean="0"/>
              <a:t>kararını</a:t>
            </a:r>
            <a:r>
              <a:rPr lang="en-US" dirty="0" smtClean="0"/>
              <a:t> </a:t>
            </a:r>
            <a:r>
              <a:rPr lang="en-US" dirty="0" err="1" smtClean="0"/>
              <a:t>almanız</a:t>
            </a:r>
            <a:r>
              <a:rPr lang="en-US" dirty="0" smtClean="0"/>
              <a:t> bile </a:t>
            </a:r>
            <a:r>
              <a:rPr lang="en-US" dirty="0" err="1" smtClean="0"/>
              <a:t>bu</a:t>
            </a:r>
            <a:r>
              <a:rPr lang="en-US" dirty="0" smtClean="0"/>
              <a:t> </a:t>
            </a:r>
            <a:r>
              <a:rPr lang="en-US" dirty="0" err="1" smtClean="0"/>
              <a:t>konuda</a:t>
            </a:r>
            <a:r>
              <a:rPr lang="en-US" dirty="0" smtClean="0"/>
              <a:t> </a:t>
            </a:r>
            <a:r>
              <a:rPr lang="en-US" dirty="0" err="1" smtClean="0"/>
              <a:t>güçlü</a:t>
            </a:r>
            <a:r>
              <a:rPr lang="en-US" dirty="0" smtClean="0"/>
              <a:t> </a:t>
            </a:r>
            <a:r>
              <a:rPr lang="en-US" dirty="0" err="1" smtClean="0"/>
              <a:t>olduğunuzu</a:t>
            </a:r>
            <a:r>
              <a:rPr lang="en-US" dirty="0" smtClean="0"/>
              <a:t> </a:t>
            </a:r>
            <a:r>
              <a:rPr lang="en-US" dirty="0" err="1" smtClean="0"/>
              <a:t>gösteriyor</a:t>
            </a:r>
            <a:r>
              <a:rPr lang="en-US" dirty="0" smtClean="0"/>
              <a:t>.”</a:t>
            </a:r>
          </a:p>
          <a:p>
            <a:r>
              <a:rPr lang="en-US" dirty="0" smtClean="0"/>
              <a:t>Even if your patient did not express all of the problems explicitly, you still need to support them by telling “</a:t>
            </a:r>
            <a:r>
              <a:rPr lang="en-US" dirty="0" err="1" smtClean="0"/>
              <a:t>Kendinizi</a:t>
            </a:r>
            <a:r>
              <a:rPr lang="en-US" dirty="0" smtClean="0"/>
              <a:t> </a:t>
            </a:r>
            <a:r>
              <a:rPr lang="en-US" dirty="0" err="1" smtClean="0"/>
              <a:t>açmanın</a:t>
            </a:r>
            <a:r>
              <a:rPr lang="en-US" dirty="0" smtClean="0"/>
              <a:t> </a:t>
            </a:r>
            <a:r>
              <a:rPr lang="en-US" dirty="0" err="1" smtClean="0"/>
              <a:t>zorluğunun</a:t>
            </a:r>
            <a:r>
              <a:rPr lang="en-US" dirty="0" smtClean="0"/>
              <a:t> </a:t>
            </a:r>
            <a:r>
              <a:rPr lang="en-US" dirty="0" err="1" smtClean="0"/>
              <a:t>farkındayım</a:t>
            </a:r>
            <a:r>
              <a:rPr lang="en-US" dirty="0" smtClean="0"/>
              <a:t>. </a:t>
            </a:r>
            <a:r>
              <a:rPr lang="en-US" dirty="0" err="1" smtClean="0"/>
              <a:t>Fakat</a:t>
            </a:r>
            <a:r>
              <a:rPr lang="en-US" dirty="0" smtClean="0"/>
              <a:t> </a:t>
            </a:r>
            <a:r>
              <a:rPr lang="en-US" dirty="0" err="1" smtClean="0"/>
              <a:t>zamanla</a:t>
            </a:r>
            <a:r>
              <a:rPr lang="en-US" dirty="0" smtClean="0"/>
              <a:t>, </a:t>
            </a:r>
            <a:r>
              <a:rPr lang="en-US" dirty="0" err="1" smtClean="0"/>
              <a:t>birbirimizi</a:t>
            </a:r>
            <a:r>
              <a:rPr lang="en-US" dirty="0" smtClean="0"/>
              <a:t> </a:t>
            </a:r>
            <a:r>
              <a:rPr lang="en-US" dirty="0" err="1" smtClean="0"/>
              <a:t>tanıdıkça</a:t>
            </a:r>
            <a:r>
              <a:rPr lang="en-US" dirty="0" smtClean="0"/>
              <a:t> </a:t>
            </a:r>
            <a:r>
              <a:rPr lang="en-US" dirty="0" err="1" smtClean="0"/>
              <a:t>bunun</a:t>
            </a:r>
            <a:r>
              <a:rPr lang="en-US" dirty="0" smtClean="0"/>
              <a:t> </a:t>
            </a:r>
            <a:r>
              <a:rPr lang="en-US" dirty="0" err="1" smtClean="0"/>
              <a:t>daha</a:t>
            </a:r>
            <a:r>
              <a:rPr lang="en-US" dirty="0" smtClean="0"/>
              <a:t> </a:t>
            </a:r>
            <a:r>
              <a:rPr lang="en-US" dirty="0" err="1" smtClean="0"/>
              <a:t>kolaylaşacağını</a:t>
            </a:r>
            <a:r>
              <a:rPr lang="en-US" dirty="0" smtClean="0"/>
              <a:t> </a:t>
            </a:r>
            <a:r>
              <a:rPr lang="en-US" dirty="0" err="1" smtClean="0"/>
              <a:t>umuyorum</a:t>
            </a:r>
            <a:r>
              <a:rPr lang="en-US" dirty="0" smtClean="0"/>
              <a:t>.”</a:t>
            </a:r>
            <a:endParaRPr lang="en-US" dirty="0"/>
          </a:p>
        </p:txBody>
      </p:sp>
    </p:spTree>
    <p:extLst>
      <p:ext uri="{BB962C8B-B14F-4D97-AF65-F5344CB8AC3E}">
        <p14:creationId xmlns:p14="http://schemas.microsoft.com/office/powerpoint/2010/main" val="136419586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smtClean="0"/>
              <a:t>Summarizing the important themes and topics </a:t>
            </a:r>
            <a:r>
              <a:rPr lang="en-US" dirty="0" smtClean="0"/>
              <a:t>The important thing here is to make the patient request for a second appointment and get an approval from the therapist</a:t>
            </a:r>
          </a:p>
          <a:p>
            <a:r>
              <a:rPr lang="en-US" dirty="0" smtClean="0"/>
              <a:t>The best thing you can do is to summarize the problematic areas very systematically and address the reason why they need a professional help to solve them</a:t>
            </a:r>
          </a:p>
          <a:p>
            <a:r>
              <a:rPr lang="en-US" dirty="0" smtClean="0"/>
              <a:t>You can give information about how you can progress according to their complaints/goals</a:t>
            </a:r>
            <a:endParaRPr lang="en-US" dirty="0"/>
          </a:p>
        </p:txBody>
      </p:sp>
    </p:spTree>
    <p:extLst>
      <p:ext uri="{BB962C8B-B14F-4D97-AF65-F5344CB8AC3E}">
        <p14:creationId xmlns:p14="http://schemas.microsoft.com/office/powerpoint/2010/main" val="248055868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b="1" dirty="0" smtClean="0"/>
              <a:t>Early comments </a:t>
            </a:r>
            <a:r>
              <a:rPr lang="en-US" dirty="0" smtClean="0"/>
              <a:t>If you comment, give the possible reasons behind the complaints, explain some critical points, give information about the formulation, you will catch the patient and create curiosity</a:t>
            </a:r>
          </a:p>
          <a:p>
            <a:r>
              <a:rPr lang="en-US" dirty="0" smtClean="0"/>
              <a:t>You want to create insight about the topics you have covered</a:t>
            </a:r>
          </a:p>
          <a:p>
            <a:r>
              <a:rPr lang="en-US" dirty="0" smtClean="0"/>
              <a:t>You need to be open, clear, sensitive, direct and cautious while you are giving feedback and creating insight</a:t>
            </a:r>
          </a:p>
          <a:p>
            <a:r>
              <a:rPr lang="en-US" dirty="0" smtClean="0"/>
              <a:t>Before you start this feedback, get an approval from your patient </a:t>
            </a:r>
            <a:r>
              <a:rPr lang="en-US" dirty="0" smtClean="0">
                <a:sym typeface="Wingdings"/>
              </a:rPr>
              <a:t></a:t>
            </a:r>
            <a:r>
              <a:rPr lang="en-US" dirty="0" smtClean="0"/>
              <a:t> “</a:t>
            </a:r>
            <a:r>
              <a:rPr lang="en-US" dirty="0" err="1" smtClean="0"/>
              <a:t>Şimdi</a:t>
            </a:r>
            <a:r>
              <a:rPr lang="en-US" dirty="0" smtClean="0"/>
              <a:t> </a:t>
            </a:r>
            <a:r>
              <a:rPr lang="en-US" dirty="0" err="1" smtClean="0"/>
              <a:t>eğer</a:t>
            </a:r>
            <a:r>
              <a:rPr lang="en-US" dirty="0" smtClean="0"/>
              <a:t> </a:t>
            </a:r>
            <a:r>
              <a:rPr lang="en-US" dirty="0" err="1" smtClean="0"/>
              <a:t>sizin</a:t>
            </a:r>
            <a:r>
              <a:rPr lang="en-US" dirty="0" smtClean="0"/>
              <a:t> </a:t>
            </a:r>
            <a:r>
              <a:rPr lang="en-US" dirty="0" err="1" smtClean="0"/>
              <a:t>için</a:t>
            </a:r>
            <a:r>
              <a:rPr lang="en-US" dirty="0" smtClean="0"/>
              <a:t> de </a:t>
            </a:r>
            <a:r>
              <a:rPr lang="en-US" dirty="0" err="1" smtClean="0"/>
              <a:t>uygunsa</a:t>
            </a:r>
            <a:r>
              <a:rPr lang="en-US" dirty="0" smtClean="0"/>
              <a:t> </a:t>
            </a:r>
            <a:r>
              <a:rPr lang="en-US" dirty="0" err="1" smtClean="0"/>
              <a:t>görüştüklerimizle</a:t>
            </a:r>
            <a:r>
              <a:rPr lang="en-US" dirty="0" smtClean="0"/>
              <a:t> </a:t>
            </a:r>
            <a:r>
              <a:rPr lang="en-US" dirty="0" err="1" smtClean="0"/>
              <a:t>ilgili</a:t>
            </a:r>
            <a:r>
              <a:rPr lang="en-US" dirty="0" smtClean="0"/>
              <a:t> </a:t>
            </a:r>
            <a:r>
              <a:rPr lang="en-US" dirty="0" err="1" smtClean="0"/>
              <a:t>birkaç</a:t>
            </a:r>
            <a:r>
              <a:rPr lang="en-US" dirty="0" smtClean="0"/>
              <a:t> </a:t>
            </a:r>
            <a:r>
              <a:rPr lang="en-US" dirty="0" err="1" smtClean="0"/>
              <a:t>şey</a:t>
            </a:r>
            <a:r>
              <a:rPr lang="en-US" dirty="0" smtClean="0"/>
              <a:t> </a:t>
            </a:r>
            <a:r>
              <a:rPr lang="en-US" dirty="0" err="1" smtClean="0"/>
              <a:t>söylemek</a:t>
            </a:r>
            <a:r>
              <a:rPr lang="en-US" dirty="0" smtClean="0"/>
              <a:t>, </a:t>
            </a:r>
            <a:r>
              <a:rPr lang="en-US" dirty="0" err="1" smtClean="0"/>
              <a:t>fikirlerimi</a:t>
            </a:r>
            <a:r>
              <a:rPr lang="en-US" dirty="0" smtClean="0"/>
              <a:t> </a:t>
            </a:r>
            <a:r>
              <a:rPr lang="en-US" dirty="0" err="1" smtClean="0"/>
              <a:t>paylaşmak</a:t>
            </a:r>
            <a:r>
              <a:rPr lang="en-US" dirty="0" smtClean="0"/>
              <a:t> </a:t>
            </a:r>
            <a:r>
              <a:rPr lang="en-US" dirty="0" err="1" smtClean="0"/>
              <a:t>istiyorum</a:t>
            </a:r>
            <a:r>
              <a:rPr lang="en-US" dirty="0" smtClean="0"/>
              <a:t>.”</a:t>
            </a:r>
          </a:p>
          <a:p>
            <a:r>
              <a:rPr lang="en-US" dirty="0" smtClean="0"/>
              <a:t>For example </a:t>
            </a:r>
            <a:r>
              <a:rPr lang="en-US" dirty="0" smtClean="0">
                <a:sym typeface="Wingdings"/>
              </a:rPr>
              <a:t> </a:t>
            </a:r>
            <a:r>
              <a:rPr lang="en-US" dirty="0" smtClean="0"/>
              <a:t>“Perfectionism”</a:t>
            </a:r>
          </a:p>
          <a:p>
            <a:endParaRPr lang="en-US" b="1" dirty="0"/>
          </a:p>
        </p:txBody>
      </p:sp>
    </p:spTree>
    <p:extLst>
      <p:ext uri="{BB962C8B-B14F-4D97-AF65-F5344CB8AC3E}">
        <p14:creationId xmlns:p14="http://schemas.microsoft.com/office/powerpoint/2010/main" val="307222519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STRUCTURAL MODELS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According to </a:t>
            </a:r>
            <a:r>
              <a:rPr lang="en-US" b="1" i="1" dirty="0" smtClean="0"/>
              <a:t>Shea </a:t>
            </a:r>
            <a:r>
              <a:rPr lang="en-US" dirty="0" smtClean="0"/>
              <a:t>an interview includes</a:t>
            </a:r>
          </a:p>
          <a:p>
            <a:pPr marL="457200" lvl="1" indent="0">
              <a:buNone/>
            </a:pPr>
            <a:endParaRPr lang="en-US" dirty="0" smtClean="0"/>
          </a:p>
          <a:p>
            <a:pPr lvl="1"/>
            <a:r>
              <a:rPr lang="en-US" dirty="0" smtClean="0"/>
              <a:t>Introduction</a:t>
            </a:r>
          </a:p>
          <a:p>
            <a:pPr lvl="1"/>
            <a:r>
              <a:rPr lang="en-US" dirty="0" smtClean="0"/>
              <a:t>Opening</a:t>
            </a:r>
          </a:p>
          <a:p>
            <a:pPr lvl="1"/>
            <a:r>
              <a:rPr lang="en-US" dirty="0" smtClean="0"/>
              <a:t>Body</a:t>
            </a:r>
          </a:p>
          <a:p>
            <a:pPr lvl="1"/>
            <a:r>
              <a:rPr lang="en-US" dirty="0" smtClean="0"/>
              <a:t>Closing</a:t>
            </a:r>
          </a:p>
          <a:p>
            <a:pPr lvl="1"/>
            <a:r>
              <a:rPr lang="en-US" dirty="0" smtClean="0"/>
              <a:t>Termination</a:t>
            </a:r>
          </a:p>
          <a:p>
            <a:pPr lvl="1"/>
            <a:endParaRPr lang="en-US" dirty="0"/>
          </a:p>
          <a:p>
            <a:pPr marL="457200" lvl="1" indent="0">
              <a:buNone/>
            </a:pPr>
            <a:r>
              <a:rPr lang="en-US" dirty="0" smtClean="0"/>
              <a:t>** This </a:t>
            </a:r>
            <a:r>
              <a:rPr lang="en-US" dirty="0"/>
              <a:t>general model can be applied to all of the sessions – crisis interview, intake interview, psychotherapy sessions, etc.</a:t>
            </a:r>
          </a:p>
          <a:p>
            <a:pPr marL="457200" lvl="1" indent="0">
              <a:buNone/>
            </a:pPr>
            <a:endParaRPr lang="en-US" dirty="0" smtClean="0"/>
          </a:p>
        </p:txBody>
      </p:sp>
    </p:spTree>
    <p:extLst>
      <p:ext uri="{BB962C8B-B14F-4D97-AF65-F5344CB8AC3E}">
        <p14:creationId xmlns:p14="http://schemas.microsoft.com/office/powerpoint/2010/main" val="208656643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dirty="0" smtClean="0"/>
              <a:t>Create a collaborative treatment plan </a:t>
            </a:r>
            <a:r>
              <a:rPr lang="en-US" dirty="0" smtClean="0"/>
              <a:t>While you are creating your treatment plan, you need to share this with your patient, explain the rationale behind this plan and go together</a:t>
            </a:r>
          </a:p>
          <a:p>
            <a:r>
              <a:rPr lang="en-US" b="1" dirty="0" smtClean="0"/>
              <a:t>Giving hope </a:t>
            </a:r>
            <a:r>
              <a:rPr lang="en-US" dirty="0" smtClean="0"/>
              <a:t>Summarizing and giving feedbacks can be disturbing for your patient. You need to give some hope that psychotherapy will probably solve their problems and how you can do this: “</a:t>
            </a:r>
            <a:r>
              <a:rPr lang="en-US" dirty="0" err="1" smtClean="0"/>
              <a:t>Terapinin</a:t>
            </a:r>
            <a:r>
              <a:rPr lang="en-US" dirty="0" smtClean="0"/>
              <a:t> size </a:t>
            </a:r>
            <a:r>
              <a:rPr lang="en-US" dirty="0" err="1" smtClean="0"/>
              <a:t>faydalı</a:t>
            </a:r>
            <a:r>
              <a:rPr lang="en-US" dirty="0" smtClean="0"/>
              <a:t> </a:t>
            </a:r>
            <a:r>
              <a:rPr lang="en-US" dirty="0" err="1" smtClean="0"/>
              <a:t>olacağına</a:t>
            </a:r>
            <a:r>
              <a:rPr lang="en-US" dirty="0" smtClean="0"/>
              <a:t> </a:t>
            </a:r>
            <a:r>
              <a:rPr lang="en-US" dirty="0" err="1" smtClean="0"/>
              <a:t>inanıyorum</a:t>
            </a:r>
            <a:r>
              <a:rPr lang="en-US" dirty="0" smtClean="0"/>
              <a:t>, </a:t>
            </a:r>
            <a:r>
              <a:rPr lang="en-US" dirty="0" err="1" smtClean="0"/>
              <a:t>burada</a:t>
            </a:r>
            <a:r>
              <a:rPr lang="en-US" dirty="0" smtClean="0"/>
              <a:t> </a:t>
            </a:r>
            <a:r>
              <a:rPr lang="en-US" dirty="0" err="1" smtClean="0"/>
              <a:t>konuştuklarımızı</a:t>
            </a:r>
            <a:r>
              <a:rPr lang="en-US" dirty="0" smtClean="0"/>
              <a:t> </a:t>
            </a:r>
            <a:r>
              <a:rPr lang="en-US" dirty="0" err="1" smtClean="0"/>
              <a:t>hayatınıza</a:t>
            </a:r>
            <a:r>
              <a:rPr lang="en-US" dirty="0" smtClean="0"/>
              <a:t> </a:t>
            </a:r>
            <a:r>
              <a:rPr lang="en-US" dirty="0" err="1" smtClean="0"/>
              <a:t>uyguladığınız</a:t>
            </a:r>
            <a:r>
              <a:rPr lang="en-US" dirty="0" smtClean="0"/>
              <a:t> </a:t>
            </a:r>
            <a:r>
              <a:rPr lang="en-US" dirty="0" err="1" smtClean="0"/>
              <a:t>sürece</a:t>
            </a:r>
            <a:r>
              <a:rPr lang="en-US" dirty="0" smtClean="0"/>
              <a:t> </a:t>
            </a:r>
            <a:r>
              <a:rPr lang="en-US" dirty="0" err="1" smtClean="0"/>
              <a:t>sizin</a:t>
            </a:r>
            <a:r>
              <a:rPr lang="en-US" dirty="0" smtClean="0"/>
              <a:t> de </a:t>
            </a:r>
            <a:r>
              <a:rPr lang="en-US" dirty="0" err="1" smtClean="0"/>
              <a:t>iyi</a:t>
            </a:r>
            <a:r>
              <a:rPr lang="en-US" dirty="0" smtClean="0"/>
              <a:t> </a:t>
            </a:r>
            <a:r>
              <a:rPr lang="en-US" dirty="0" err="1" smtClean="0"/>
              <a:t>sonuç</a:t>
            </a:r>
            <a:r>
              <a:rPr lang="en-US" dirty="0" smtClean="0"/>
              <a:t> </a:t>
            </a:r>
            <a:r>
              <a:rPr lang="en-US" dirty="0" err="1" smtClean="0"/>
              <a:t>elde</a:t>
            </a:r>
            <a:r>
              <a:rPr lang="en-US" dirty="0" smtClean="0"/>
              <a:t> </a:t>
            </a:r>
            <a:r>
              <a:rPr lang="en-US" dirty="0" err="1" smtClean="0"/>
              <a:t>edecek</a:t>
            </a:r>
            <a:r>
              <a:rPr lang="en-US" dirty="0" smtClean="0"/>
              <a:t> </a:t>
            </a:r>
            <a:r>
              <a:rPr lang="en-US" dirty="0" err="1" smtClean="0"/>
              <a:t>danışanlardan</a:t>
            </a:r>
            <a:r>
              <a:rPr lang="en-US" dirty="0" smtClean="0"/>
              <a:t> </a:t>
            </a:r>
            <a:r>
              <a:rPr lang="en-US" dirty="0" err="1" smtClean="0"/>
              <a:t>biri</a:t>
            </a:r>
            <a:r>
              <a:rPr lang="en-US" dirty="0" smtClean="0"/>
              <a:t> </a:t>
            </a:r>
            <a:r>
              <a:rPr lang="en-US" dirty="0" err="1" smtClean="0"/>
              <a:t>olduğunuzu</a:t>
            </a:r>
            <a:r>
              <a:rPr lang="en-US" dirty="0" smtClean="0"/>
              <a:t> </a:t>
            </a:r>
            <a:r>
              <a:rPr lang="en-US" dirty="0" err="1" smtClean="0"/>
              <a:t>düşünüyorum</a:t>
            </a:r>
            <a:r>
              <a:rPr lang="en-US" dirty="0" smtClean="0"/>
              <a:t>.”</a:t>
            </a:r>
            <a:endParaRPr lang="en-US" b="1" dirty="0"/>
          </a:p>
        </p:txBody>
      </p:sp>
    </p:spTree>
    <p:extLst>
      <p:ext uri="{BB962C8B-B14F-4D97-AF65-F5344CB8AC3E}">
        <p14:creationId xmlns:p14="http://schemas.microsoft.com/office/powerpoint/2010/main" val="83765803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b="1" dirty="0" smtClean="0"/>
              <a:t>Directing and strengthening the patient </a:t>
            </a:r>
            <a:r>
              <a:rPr lang="en-US" dirty="0" smtClean="0"/>
              <a:t>Since this point you have asked some questions, your patient talked about him/herself, you made inferences </a:t>
            </a:r>
            <a:r>
              <a:rPr lang="en-US" dirty="0" smtClean="0">
                <a:sym typeface="Wingdings"/>
              </a:rPr>
              <a:t> sounds really disturbing</a:t>
            </a:r>
            <a:r>
              <a:rPr lang="en-US" b="1" dirty="0" smtClean="0">
                <a:sym typeface="Wingdings"/>
              </a:rPr>
              <a:t>!</a:t>
            </a:r>
          </a:p>
          <a:p>
            <a:r>
              <a:rPr lang="en-US" dirty="0" smtClean="0">
                <a:sym typeface="Wingdings"/>
              </a:rPr>
              <a:t>Before you close the session, you can ask your patient whether s/he has any questions to ask.</a:t>
            </a:r>
          </a:p>
          <a:p>
            <a:r>
              <a:rPr lang="en-US" dirty="0" smtClean="0">
                <a:sym typeface="Wingdings"/>
              </a:rPr>
              <a:t>“</a:t>
            </a:r>
            <a:r>
              <a:rPr lang="en-US" dirty="0" err="1" smtClean="0">
                <a:sym typeface="Wingdings"/>
              </a:rPr>
              <a:t>Benim</a:t>
            </a:r>
            <a:r>
              <a:rPr lang="en-US" dirty="0" smtClean="0">
                <a:sym typeface="Wingdings"/>
              </a:rPr>
              <a:t> </a:t>
            </a:r>
            <a:r>
              <a:rPr lang="en-US" dirty="0" err="1" smtClean="0">
                <a:sym typeface="Wingdings"/>
              </a:rPr>
              <a:t>sormayı</a:t>
            </a:r>
            <a:r>
              <a:rPr lang="en-US" dirty="0" smtClean="0">
                <a:sym typeface="Wingdings"/>
              </a:rPr>
              <a:t> </a:t>
            </a:r>
            <a:r>
              <a:rPr lang="en-US" dirty="0" err="1" smtClean="0">
                <a:sym typeface="Wingdings"/>
              </a:rPr>
              <a:t>atladığım</a:t>
            </a:r>
            <a:r>
              <a:rPr lang="en-US" dirty="0" smtClean="0">
                <a:sym typeface="Wingdings"/>
              </a:rPr>
              <a:t> </a:t>
            </a:r>
            <a:r>
              <a:rPr lang="en-US" dirty="0" err="1" smtClean="0">
                <a:sym typeface="Wingdings"/>
              </a:rPr>
              <a:t>veya</a:t>
            </a:r>
            <a:r>
              <a:rPr lang="en-US" dirty="0" smtClean="0">
                <a:sym typeface="Wingdings"/>
              </a:rPr>
              <a:t> </a:t>
            </a:r>
            <a:r>
              <a:rPr lang="en-US" dirty="0" err="1" smtClean="0">
                <a:sym typeface="Wingdings"/>
              </a:rPr>
              <a:t>sizin</a:t>
            </a:r>
            <a:r>
              <a:rPr lang="en-US" dirty="0" smtClean="0">
                <a:sym typeface="Wingdings"/>
              </a:rPr>
              <a:t> </a:t>
            </a:r>
            <a:r>
              <a:rPr lang="en-US" dirty="0" err="1" smtClean="0">
                <a:sym typeface="Wingdings"/>
              </a:rPr>
              <a:t>önemli</a:t>
            </a:r>
            <a:r>
              <a:rPr lang="en-US" dirty="0" smtClean="0">
                <a:sym typeface="Wingdings"/>
              </a:rPr>
              <a:t> </a:t>
            </a:r>
            <a:r>
              <a:rPr lang="en-US" dirty="0" err="1" smtClean="0">
                <a:sym typeface="Wingdings"/>
              </a:rPr>
              <a:t>bulduğunuz</a:t>
            </a:r>
            <a:r>
              <a:rPr lang="en-US" dirty="0" smtClean="0">
                <a:sym typeface="Wingdings"/>
              </a:rPr>
              <a:t>, </a:t>
            </a:r>
            <a:r>
              <a:rPr lang="en-US" dirty="0" err="1" smtClean="0">
                <a:sym typeface="Wingdings"/>
              </a:rPr>
              <a:t>bundan</a:t>
            </a:r>
            <a:r>
              <a:rPr lang="en-US" dirty="0" smtClean="0">
                <a:sym typeface="Wingdings"/>
              </a:rPr>
              <a:t> da </a:t>
            </a:r>
            <a:r>
              <a:rPr lang="en-US" dirty="0" err="1" smtClean="0">
                <a:sym typeface="Wingdings"/>
              </a:rPr>
              <a:t>bahsetmem</a:t>
            </a:r>
            <a:r>
              <a:rPr lang="en-US" dirty="0" smtClean="0">
                <a:sym typeface="Wingdings"/>
              </a:rPr>
              <a:t> </a:t>
            </a:r>
            <a:r>
              <a:rPr lang="en-US" dirty="0" err="1" smtClean="0">
                <a:sym typeface="Wingdings"/>
              </a:rPr>
              <a:t>gerek</a:t>
            </a:r>
            <a:r>
              <a:rPr lang="en-US" dirty="0" smtClean="0">
                <a:sym typeface="Wingdings"/>
              </a:rPr>
              <a:t> </a:t>
            </a:r>
            <a:r>
              <a:rPr lang="en-US" dirty="0" err="1" smtClean="0">
                <a:sym typeface="Wingdings"/>
              </a:rPr>
              <a:t>dediğiniz</a:t>
            </a:r>
            <a:r>
              <a:rPr lang="en-US" dirty="0" smtClean="0">
                <a:sym typeface="Wingdings"/>
              </a:rPr>
              <a:t> </a:t>
            </a:r>
            <a:r>
              <a:rPr lang="en-US" dirty="0" err="1" smtClean="0">
                <a:sym typeface="Wingdings"/>
              </a:rPr>
              <a:t>bir</a:t>
            </a:r>
            <a:r>
              <a:rPr lang="en-US" dirty="0" smtClean="0">
                <a:sym typeface="Wingdings"/>
              </a:rPr>
              <a:t> </a:t>
            </a:r>
            <a:r>
              <a:rPr lang="en-US" dirty="0" err="1" smtClean="0">
                <a:sym typeface="Wingdings"/>
              </a:rPr>
              <a:t>konu</a:t>
            </a:r>
            <a:r>
              <a:rPr lang="en-US" dirty="0" smtClean="0">
                <a:sym typeface="Wingdings"/>
              </a:rPr>
              <a:t> </a:t>
            </a:r>
            <a:r>
              <a:rPr lang="en-US" dirty="0" err="1" smtClean="0">
                <a:sym typeface="Wingdings"/>
              </a:rPr>
              <a:t>var</a:t>
            </a:r>
            <a:r>
              <a:rPr lang="en-US" dirty="0" smtClean="0">
                <a:sym typeface="Wingdings"/>
              </a:rPr>
              <a:t> </a:t>
            </a:r>
            <a:r>
              <a:rPr lang="en-US" dirty="0" err="1" smtClean="0">
                <a:sym typeface="Wingdings"/>
              </a:rPr>
              <a:t>mı</a:t>
            </a:r>
            <a:r>
              <a:rPr lang="en-US" dirty="0" smtClean="0">
                <a:sym typeface="Wingdings"/>
              </a:rPr>
              <a:t>?”, “</a:t>
            </a:r>
            <a:r>
              <a:rPr lang="en-US" dirty="0" err="1" smtClean="0">
                <a:sym typeface="Wingdings"/>
              </a:rPr>
              <a:t>Bana</a:t>
            </a:r>
            <a:r>
              <a:rPr lang="en-US" dirty="0" smtClean="0">
                <a:sym typeface="Wingdings"/>
              </a:rPr>
              <a:t> </a:t>
            </a:r>
            <a:r>
              <a:rPr lang="en-US" dirty="0" err="1" smtClean="0">
                <a:sym typeface="Wingdings"/>
              </a:rPr>
              <a:t>seanslarımızla</a:t>
            </a:r>
            <a:r>
              <a:rPr lang="en-US" dirty="0" smtClean="0">
                <a:sym typeface="Wingdings"/>
              </a:rPr>
              <a:t> </a:t>
            </a:r>
            <a:r>
              <a:rPr lang="en-US" dirty="0" err="1" smtClean="0">
                <a:sym typeface="Wingdings"/>
              </a:rPr>
              <a:t>ya</a:t>
            </a:r>
            <a:r>
              <a:rPr lang="en-US" dirty="0" smtClean="0">
                <a:sym typeface="Wingdings"/>
              </a:rPr>
              <a:t> da </a:t>
            </a:r>
            <a:r>
              <a:rPr lang="en-US" dirty="0" err="1" smtClean="0">
                <a:sym typeface="Wingdings"/>
              </a:rPr>
              <a:t>kendinizle</a:t>
            </a:r>
            <a:r>
              <a:rPr lang="en-US" dirty="0" smtClean="0">
                <a:sym typeface="Wingdings"/>
              </a:rPr>
              <a:t> </a:t>
            </a:r>
            <a:r>
              <a:rPr lang="en-US" dirty="0" err="1" smtClean="0">
                <a:sym typeface="Wingdings"/>
              </a:rPr>
              <a:t>ilgili</a:t>
            </a:r>
            <a:r>
              <a:rPr lang="en-US" dirty="0" smtClean="0">
                <a:sym typeface="Wingdings"/>
              </a:rPr>
              <a:t> </a:t>
            </a:r>
            <a:r>
              <a:rPr lang="en-US" dirty="0" err="1" smtClean="0">
                <a:sym typeface="Wingdings"/>
              </a:rPr>
              <a:t>soracağınız</a:t>
            </a:r>
            <a:r>
              <a:rPr lang="en-US" dirty="0" smtClean="0">
                <a:sym typeface="Wingdings"/>
              </a:rPr>
              <a:t> </a:t>
            </a:r>
            <a:r>
              <a:rPr lang="en-US" dirty="0" err="1" smtClean="0">
                <a:sym typeface="Wingdings"/>
              </a:rPr>
              <a:t>bir</a:t>
            </a:r>
            <a:r>
              <a:rPr lang="en-US" dirty="0" smtClean="0">
                <a:sym typeface="Wingdings"/>
              </a:rPr>
              <a:t> </a:t>
            </a:r>
            <a:r>
              <a:rPr lang="en-US" dirty="0" err="1" smtClean="0">
                <a:sym typeface="Wingdings"/>
              </a:rPr>
              <a:t>şey</a:t>
            </a:r>
            <a:r>
              <a:rPr lang="en-US" dirty="0" smtClean="0">
                <a:sym typeface="Wingdings"/>
              </a:rPr>
              <a:t> </a:t>
            </a:r>
            <a:r>
              <a:rPr lang="en-US" dirty="0" err="1" smtClean="0">
                <a:sym typeface="Wingdings"/>
              </a:rPr>
              <a:t>varsa</a:t>
            </a:r>
            <a:r>
              <a:rPr lang="en-US" dirty="0" smtClean="0">
                <a:sym typeface="Wingdings"/>
              </a:rPr>
              <a:t> </a:t>
            </a:r>
            <a:r>
              <a:rPr lang="en-US" dirty="0" err="1" smtClean="0">
                <a:sym typeface="Wingdings"/>
              </a:rPr>
              <a:t>cevaplayabilirim</a:t>
            </a:r>
            <a:r>
              <a:rPr lang="en-US" dirty="0" smtClean="0">
                <a:sym typeface="Wingdings"/>
              </a:rPr>
              <a:t>.”, “</a:t>
            </a:r>
            <a:r>
              <a:rPr lang="en-US" dirty="0" err="1" smtClean="0">
                <a:sym typeface="Wingdings"/>
              </a:rPr>
              <a:t>Görüşmemiz</a:t>
            </a:r>
            <a:r>
              <a:rPr lang="en-US" dirty="0" smtClean="0">
                <a:sym typeface="Wingdings"/>
              </a:rPr>
              <a:t> </a:t>
            </a:r>
            <a:r>
              <a:rPr lang="en-US" dirty="0" err="1" smtClean="0">
                <a:sym typeface="Wingdings"/>
              </a:rPr>
              <a:t>sizin</a:t>
            </a:r>
            <a:r>
              <a:rPr lang="en-US" dirty="0" smtClean="0">
                <a:sym typeface="Wingdings"/>
              </a:rPr>
              <a:t> </a:t>
            </a:r>
            <a:r>
              <a:rPr lang="en-US" dirty="0" err="1" smtClean="0">
                <a:sym typeface="Wingdings"/>
              </a:rPr>
              <a:t>için</a:t>
            </a:r>
            <a:r>
              <a:rPr lang="en-US" dirty="0" smtClean="0">
                <a:sym typeface="Wingdings"/>
              </a:rPr>
              <a:t> </a:t>
            </a:r>
            <a:r>
              <a:rPr lang="en-US" dirty="0" err="1" smtClean="0">
                <a:sym typeface="Wingdings"/>
              </a:rPr>
              <a:t>nasıl</a:t>
            </a:r>
            <a:r>
              <a:rPr lang="en-US" dirty="0" smtClean="0">
                <a:sym typeface="Wingdings"/>
              </a:rPr>
              <a:t> </a:t>
            </a:r>
            <a:r>
              <a:rPr lang="en-US" dirty="0" err="1" smtClean="0">
                <a:sym typeface="Wingdings"/>
              </a:rPr>
              <a:t>geçti</a:t>
            </a:r>
            <a:r>
              <a:rPr lang="en-US" dirty="0" smtClean="0">
                <a:sym typeface="Wingdings"/>
              </a:rPr>
              <a:t>?”</a:t>
            </a:r>
          </a:p>
          <a:p>
            <a:r>
              <a:rPr lang="en-US" b="1" dirty="0" smtClean="0">
                <a:sym typeface="Wingdings"/>
              </a:rPr>
              <a:t>Clear the unknown </a:t>
            </a:r>
            <a:r>
              <a:rPr lang="en-US" dirty="0" smtClean="0">
                <a:sym typeface="Wingdings"/>
              </a:rPr>
              <a:t>Talk about whether you will progress or not. If yes, then plan the sessions</a:t>
            </a:r>
            <a:endParaRPr lang="en-US" b="1" dirty="0" smtClean="0">
              <a:sym typeface="Wingdings"/>
            </a:endParaRPr>
          </a:p>
        </p:txBody>
      </p:sp>
    </p:spTree>
    <p:extLst>
      <p:ext uri="{BB962C8B-B14F-4D97-AF65-F5344CB8AC3E}">
        <p14:creationId xmlns:p14="http://schemas.microsoft.com/office/powerpoint/2010/main" val="182643488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Termination</a:t>
            </a:r>
            <a:endParaRPr lang="en-US" b="1" dirty="0"/>
          </a:p>
        </p:txBody>
      </p:sp>
      <p:sp>
        <p:nvSpPr>
          <p:cNvPr id="3" name="Content Placeholder 2"/>
          <p:cNvSpPr>
            <a:spLocks noGrp="1"/>
          </p:cNvSpPr>
          <p:nvPr>
            <p:ph idx="1"/>
          </p:nvPr>
        </p:nvSpPr>
        <p:spPr/>
        <p:txBody>
          <a:bodyPr/>
          <a:lstStyle/>
          <a:p>
            <a:r>
              <a:rPr lang="en-US" dirty="0" smtClean="0"/>
              <a:t>Sometimes it is really hard for your patients to end the session. Some of them avoid emotional contact, some of them cannot leave your room, sometimes you may observe serious emotional breakdowns </a:t>
            </a:r>
            <a:r>
              <a:rPr lang="en-US" dirty="0" smtClean="0">
                <a:sym typeface="Wingdings"/>
              </a:rPr>
              <a:t> this gives information about patient’s pathology, as well</a:t>
            </a:r>
          </a:p>
          <a:p>
            <a:r>
              <a:rPr lang="en-US" dirty="0" smtClean="0">
                <a:sym typeface="Wingdings"/>
              </a:rPr>
              <a:t>It gives information about how your patient will behave when you come to an end, how they react to separation, personal areas and the conflicts</a:t>
            </a:r>
            <a:endParaRPr lang="en-US" dirty="0"/>
          </a:p>
        </p:txBody>
      </p:sp>
    </p:spTree>
    <p:extLst>
      <p:ext uri="{BB962C8B-B14F-4D97-AF65-F5344CB8AC3E}">
        <p14:creationId xmlns:p14="http://schemas.microsoft.com/office/powerpoint/2010/main" val="10490096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Tracking the time </a:t>
            </a:r>
            <a:r>
              <a:rPr lang="en-US" dirty="0" smtClean="0"/>
              <a:t>You need to control your time in order to spare enough part for your closing. If you run out of time and are in a hurry, this will probably affect the closing part</a:t>
            </a:r>
          </a:p>
          <a:p>
            <a:r>
              <a:rPr lang="en-US" dirty="0" smtClean="0"/>
              <a:t>During the termination time, observe your patient because they will behave/feel/think in a certain way that give information about therapeutic field, psychopathology and diagnosis</a:t>
            </a:r>
            <a:endParaRPr lang="en-US" dirty="0"/>
          </a:p>
        </p:txBody>
      </p:sp>
    </p:spTree>
    <p:extLst>
      <p:ext uri="{BB962C8B-B14F-4D97-AF65-F5344CB8AC3E}">
        <p14:creationId xmlns:p14="http://schemas.microsoft.com/office/powerpoint/2010/main" val="184993787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55000" lnSpcReduction="20000"/>
          </a:bodyPr>
          <a:lstStyle/>
          <a:p>
            <a:r>
              <a:rPr lang="en-US" b="1" dirty="0" smtClean="0"/>
              <a:t>Directing and controlling the termination </a:t>
            </a:r>
            <a:r>
              <a:rPr lang="en-US" dirty="0" smtClean="0"/>
              <a:t>Some patients do not want to leave the room. You may start with giving cues with body language and then end the session</a:t>
            </a:r>
          </a:p>
          <a:p>
            <a:r>
              <a:rPr lang="en-US" dirty="0" smtClean="0"/>
              <a:t>If the patient wants to end the session early, it may be because they felt anxious about something or ignoring an important topic</a:t>
            </a:r>
          </a:p>
          <a:p>
            <a:r>
              <a:rPr lang="en-US" dirty="0" smtClean="0"/>
              <a:t>Still, you need to talk about this with your patient to eliminate incompatibilities or reveal the “problem”</a:t>
            </a:r>
          </a:p>
          <a:p>
            <a:r>
              <a:rPr lang="en-US" b="1" dirty="0" smtClean="0"/>
              <a:t>Face with the termination </a:t>
            </a:r>
            <a:r>
              <a:rPr lang="en-US" dirty="0" smtClean="0"/>
              <a:t>How we terminate the session actually depends on our character and how much we are sure about our expertise</a:t>
            </a:r>
          </a:p>
          <a:p>
            <a:r>
              <a:rPr lang="en-US" dirty="0" smtClean="0"/>
              <a:t>You need to be a model, as well, while you are ending the session </a:t>
            </a:r>
            <a:r>
              <a:rPr lang="en-US" dirty="0" smtClean="0">
                <a:sym typeface="Wingdings"/>
              </a:rPr>
              <a:t> live a real world sample within the session. You cannot know everything, you cannot be everything, you cannot be always there for your patient and you cannot have extra time for your patient’s difficulties</a:t>
            </a:r>
          </a:p>
          <a:p>
            <a:r>
              <a:rPr lang="en-US" dirty="0" smtClean="0">
                <a:sym typeface="Wingdings"/>
              </a:rPr>
              <a:t>You have to show resistance against all flexibility attempts. This may be because of your patient’s pathology (feeling special, no boundaries, separation issues, bonding problems</a:t>
            </a:r>
            <a:r>
              <a:rPr lang="en-US" smtClean="0">
                <a:sym typeface="Wingdings"/>
              </a:rPr>
              <a:t>, etc.)</a:t>
            </a:r>
            <a:endParaRPr lang="en-US" dirty="0"/>
          </a:p>
        </p:txBody>
      </p:sp>
    </p:spTree>
    <p:extLst>
      <p:ext uri="{BB962C8B-B14F-4D97-AF65-F5344CB8AC3E}">
        <p14:creationId xmlns:p14="http://schemas.microsoft.com/office/powerpoint/2010/main" val="26941585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According to </a:t>
            </a:r>
            <a:r>
              <a:rPr lang="en-US" b="1" i="1" dirty="0" smtClean="0"/>
              <a:t>Foley &amp; </a:t>
            </a:r>
            <a:r>
              <a:rPr lang="en-US" b="1" i="1" dirty="0" err="1" smtClean="0"/>
              <a:t>Sharf</a:t>
            </a:r>
            <a:r>
              <a:rPr lang="en-US" b="1" i="1" dirty="0" smtClean="0"/>
              <a:t> </a:t>
            </a:r>
            <a:r>
              <a:rPr lang="en-US" dirty="0" smtClean="0"/>
              <a:t>you should</a:t>
            </a:r>
          </a:p>
          <a:p>
            <a:endParaRPr lang="en-US" dirty="0" smtClean="0"/>
          </a:p>
          <a:p>
            <a:pPr lvl="1"/>
            <a:r>
              <a:rPr lang="en-US" dirty="0" smtClean="0"/>
              <a:t>Put the patient at ease</a:t>
            </a:r>
          </a:p>
          <a:p>
            <a:pPr lvl="1"/>
            <a:r>
              <a:rPr lang="en-US" dirty="0" smtClean="0"/>
              <a:t>Collect information</a:t>
            </a:r>
          </a:p>
          <a:p>
            <a:pPr lvl="1"/>
            <a:r>
              <a:rPr lang="en-US" dirty="0" smtClean="0"/>
              <a:t>Maintain control</a:t>
            </a:r>
          </a:p>
          <a:p>
            <a:pPr lvl="1"/>
            <a:r>
              <a:rPr lang="en-US" dirty="0" smtClean="0"/>
              <a:t>Maintain rapport</a:t>
            </a:r>
          </a:p>
          <a:p>
            <a:pPr lvl="1"/>
            <a:r>
              <a:rPr lang="en-US" dirty="0" smtClean="0"/>
              <a:t>Close the interview 	</a:t>
            </a:r>
            <a:endParaRPr lang="en-US" dirty="0"/>
          </a:p>
        </p:txBody>
      </p:sp>
    </p:spTree>
    <p:extLst>
      <p:ext uri="{BB962C8B-B14F-4D97-AF65-F5344CB8AC3E}">
        <p14:creationId xmlns:p14="http://schemas.microsoft.com/office/powerpoint/2010/main" val="141541557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According to </a:t>
            </a:r>
            <a:r>
              <a:rPr lang="en-US" b="1" i="1" dirty="0" smtClean="0"/>
              <a:t>Ivey &amp; Ivey</a:t>
            </a:r>
            <a:r>
              <a:rPr lang="en-US" dirty="0" smtClean="0"/>
              <a:t> during the interview you should</a:t>
            </a:r>
          </a:p>
          <a:p>
            <a:pPr lvl="1"/>
            <a:r>
              <a:rPr lang="en-US" dirty="0" smtClean="0"/>
              <a:t>Establish rapport</a:t>
            </a:r>
          </a:p>
          <a:p>
            <a:pPr lvl="1"/>
            <a:r>
              <a:rPr lang="en-US" dirty="0" smtClean="0"/>
              <a:t>Collect information, define the problem and the resources</a:t>
            </a:r>
          </a:p>
          <a:p>
            <a:pPr lvl="1"/>
            <a:r>
              <a:rPr lang="en-US" dirty="0" smtClean="0"/>
              <a:t>Identify the goals</a:t>
            </a:r>
          </a:p>
          <a:p>
            <a:pPr lvl="1"/>
            <a:r>
              <a:rPr lang="en-US" dirty="0" smtClean="0"/>
              <a:t>Discover the alternatives by eliminating the client – patient incompatibilities</a:t>
            </a:r>
          </a:p>
          <a:p>
            <a:pPr lvl="1"/>
            <a:r>
              <a:rPr lang="en-US" dirty="0" smtClean="0"/>
              <a:t>Encouraging the patient to apply alternative beliefs and skills in real life situations</a:t>
            </a:r>
            <a:endParaRPr lang="en-US" dirty="0"/>
          </a:p>
        </p:txBody>
      </p:sp>
    </p:spTree>
    <p:extLst>
      <p:ext uri="{BB962C8B-B14F-4D97-AF65-F5344CB8AC3E}">
        <p14:creationId xmlns:p14="http://schemas.microsoft.com/office/powerpoint/2010/main" val="261766714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smtClean="0"/>
              <a:t>During intake interviews and therapy sessions, we do them all together</a:t>
            </a:r>
          </a:p>
          <a:p>
            <a:r>
              <a:rPr lang="en-US" dirty="0" smtClean="0"/>
              <a:t>At the beginning of the interviews, let the patient decide the pace</a:t>
            </a:r>
          </a:p>
          <a:p>
            <a:r>
              <a:rPr lang="en-US" dirty="0" smtClean="0"/>
              <a:t>By this way, you will be able to collect all of the cues, your patient feels in control and comfortable</a:t>
            </a:r>
          </a:p>
          <a:p>
            <a:r>
              <a:rPr lang="en-US" dirty="0" smtClean="0"/>
              <a:t>You are responsible for the topic change, check the time, to be sure whether you have covered all of the important points</a:t>
            </a:r>
          </a:p>
          <a:p>
            <a:r>
              <a:rPr lang="en-US" dirty="0" smtClean="0"/>
              <a:t>At the same time, you have to be flexible and planned</a:t>
            </a:r>
            <a:endParaRPr lang="en-US" dirty="0"/>
          </a:p>
        </p:txBody>
      </p:sp>
    </p:spTree>
    <p:extLst>
      <p:ext uri="{BB962C8B-B14F-4D97-AF65-F5344CB8AC3E}">
        <p14:creationId xmlns:p14="http://schemas.microsoft.com/office/powerpoint/2010/main" val="170483392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Introduction</a:t>
            </a:r>
            <a:endParaRPr lang="en-US" dirty="0"/>
          </a:p>
        </p:txBody>
      </p:sp>
      <p:sp>
        <p:nvSpPr>
          <p:cNvPr id="3" name="Content Placeholder 2"/>
          <p:cNvSpPr>
            <a:spLocks noGrp="1"/>
          </p:cNvSpPr>
          <p:nvPr>
            <p:ph idx="1"/>
          </p:nvPr>
        </p:nvSpPr>
        <p:spPr/>
        <p:txBody>
          <a:bodyPr/>
          <a:lstStyle/>
          <a:p>
            <a:r>
              <a:rPr lang="en-US" dirty="0" smtClean="0"/>
              <a:t>The introduction part starts with the first time the patient and the client sees (or talks to) each other, ends when s/he is asked the reason of consultation</a:t>
            </a:r>
          </a:p>
          <a:p>
            <a:r>
              <a:rPr lang="en-US" dirty="0" smtClean="0"/>
              <a:t>It is the part which we ask for personal information</a:t>
            </a:r>
          </a:p>
          <a:p>
            <a:r>
              <a:rPr lang="en-US" dirty="0" smtClean="0"/>
              <a:t>We also try to ease the patient at this part</a:t>
            </a:r>
            <a:endParaRPr lang="en-US" dirty="0"/>
          </a:p>
        </p:txBody>
      </p:sp>
    </p:spTree>
    <p:extLst>
      <p:ext uri="{BB962C8B-B14F-4D97-AF65-F5344CB8AC3E}">
        <p14:creationId xmlns:p14="http://schemas.microsoft.com/office/powerpoint/2010/main" val="191871236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smtClean="0"/>
              <a:t>Telephone contact </a:t>
            </a:r>
            <a:r>
              <a:rPr lang="en-US" dirty="0" smtClean="0"/>
              <a:t>The </a:t>
            </a:r>
            <a:r>
              <a:rPr lang="en-US" dirty="0" err="1" smtClean="0"/>
              <a:t>therapeutical</a:t>
            </a:r>
            <a:r>
              <a:rPr lang="en-US" dirty="0" smtClean="0"/>
              <a:t> relationship starts with the first contact so arranging an appointment actually is the starting point of the introduction part</a:t>
            </a:r>
          </a:p>
          <a:p>
            <a:r>
              <a:rPr lang="en-US" dirty="0" smtClean="0"/>
              <a:t>You or your secretary can do this</a:t>
            </a:r>
          </a:p>
          <a:p>
            <a:r>
              <a:rPr lang="en-US" dirty="0" smtClean="0"/>
              <a:t>Arranging the appointments, phone calls, filling the forms, greeting the patient in a warm way will all lead to relaxation of the patient and creation of a strong therapeutic bond</a:t>
            </a:r>
            <a:endParaRPr lang="en-US" dirty="0"/>
          </a:p>
        </p:txBody>
      </p:sp>
    </p:spTree>
    <p:extLst>
      <p:ext uri="{BB962C8B-B14F-4D97-AF65-F5344CB8AC3E}">
        <p14:creationId xmlns:p14="http://schemas.microsoft.com/office/powerpoint/2010/main" val="233078506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Folio">
  <a:themeElements>
    <a:clrScheme name="Folio">
      <a:dk1>
        <a:sysClr val="windowText" lastClr="000000"/>
      </a:dk1>
      <a:lt1>
        <a:sysClr val="window" lastClr="FFFFFF"/>
      </a:lt1>
      <a:dk2>
        <a:srgbClr val="2D2F2B"/>
      </a:dk2>
      <a:lt2>
        <a:srgbClr val="DEDED7"/>
      </a:lt2>
      <a:accent1>
        <a:srgbClr val="294171"/>
      </a:accent1>
      <a:accent2>
        <a:srgbClr val="748CBC"/>
      </a:accent2>
      <a:accent3>
        <a:srgbClr val="8E887C"/>
      </a:accent3>
      <a:accent4>
        <a:srgbClr val="834736"/>
      </a:accent4>
      <a:accent5>
        <a:srgbClr val="5A1705"/>
      </a:accent5>
      <a:accent6>
        <a:srgbClr val="A0A16A"/>
      </a:accent6>
      <a:hlink>
        <a:srgbClr val="74B6BC"/>
      </a:hlink>
      <a:folHlink>
        <a:srgbClr val="7F95A4"/>
      </a:folHlink>
    </a:clrScheme>
    <a:fontScheme name="Folio">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Folio">
      <a:fillStyleLst>
        <a:solidFill>
          <a:schemeClr val="phClr"/>
        </a:solidFill>
        <a:blipFill rotWithShape="1">
          <a:blip xmlns:r="http://schemas.openxmlformats.org/officeDocument/2006/relationships" r:embed="rId1">
            <a:duotone>
              <a:schemeClr val="phClr">
                <a:shade val="30000"/>
                <a:satMod val="120000"/>
              </a:schemeClr>
              <a:schemeClr val="phClr">
                <a:tint val="70000"/>
                <a:satMod val="350000"/>
                <a:lumMod val="110000"/>
              </a:schemeClr>
            </a:duotone>
          </a:blip>
          <a:stretch/>
        </a:blipFill>
        <a:blipFill rotWithShape="1">
          <a:blip xmlns:r="http://schemas.openxmlformats.org/officeDocument/2006/relationships" r:embed="rId2">
            <a:duotone>
              <a:schemeClr val="phClr">
                <a:shade val="40000"/>
                <a:satMod val="120000"/>
              </a:schemeClr>
              <a:schemeClr val="phClr">
                <a:tint val="70000"/>
                <a:satMod val="300000"/>
                <a:lumMod val="110000"/>
              </a:schemeClr>
            </a:duotone>
          </a:blip>
          <a:tile tx="0" ty="0" sx="50000" sy="50000" flip="none" algn="tl"/>
        </a:blipFill>
      </a:fillStyleLst>
      <a:lnStyleLst>
        <a:ln w="12700" cap="flat" cmpd="sng" algn="ctr">
          <a:solidFill>
            <a:schemeClr val="phClr">
              <a:shade val="95000"/>
              <a:satMod val="105000"/>
            </a:schemeClr>
          </a:solidFill>
          <a:prstDash val="solid"/>
        </a:ln>
        <a:ln w="3175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38100" dist="25400" dir="5400000" algn="br" rotWithShape="0">
              <a:srgbClr val="000000">
                <a:alpha val="50000"/>
              </a:srgbClr>
            </a:outerShdw>
          </a:effectLst>
        </a:effectStyle>
        <a:effectStyle>
          <a:effectLst>
            <a:innerShdw blurRad="190500" dist="25400">
              <a:srgbClr val="000000">
                <a:alpha val="50000"/>
              </a:srgbClr>
            </a:innerShdw>
          </a:effectLst>
        </a:effectStyle>
      </a:effectStyleLst>
      <a:bgFillStyleLst>
        <a:blipFill rotWithShape="1">
          <a:blip xmlns:r="http://schemas.openxmlformats.org/officeDocument/2006/relationships" r:embed="rId3">
            <a:duotone>
              <a:schemeClr val="phClr">
                <a:shade val="10000"/>
                <a:satMod val="125000"/>
              </a:schemeClr>
              <a:schemeClr val="phClr">
                <a:tint val="70000"/>
                <a:satMod val="350000"/>
                <a:lumMod val="110000"/>
              </a:schemeClr>
            </a:duotone>
          </a:blip>
          <a:stretch/>
        </a:blipFill>
        <a:blipFill rotWithShape="1">
          <a:blip xmlns:r="http://schemas.openxmlformats.org/officeDocument/2006/relationships" r:embed="rId4">
            <a:duotone>
              <a:schemeClr val="phClr">
                <a:shade val="10000"/>
                <a:satMod val="125000"/>
              </a:schemeClr>
              <a:schemeClr val="phClr">
                <a:tint val="70000"/>
                <a:satMod val="350000"/>
                <a:lumMod val="110000"/>
              </a:schemeClr>
            </a:duotone>
          </a:blip>
          <a:stretch/>
        </a:blipFill>
        <a:blipFill rotWithShape="1">
          <a:blip xmlns:r="http://schemas.openxmlformats.org/officeDocument/2006/relationships" r:embed="rId5">
            <a:duotone>
              <a:schemeClr val="phClr">
                <a:shade val="3000"/>
                <a:lumMod val="10000"/>
              </a:schemeClr>
              <a:schemeClr val="phClr">
                <a:tint val="91000"/>
                <a:satMod val="500000"/>
                <a:lumMod val="125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Folio.thmx</Template>
  <TotalTime>1379</TotalTime>
  <Words>3740</Words>
  <Application>Microsoft Macintosh PowerPoint</Application>
  <PresentationFormat>On-screen Show (4:3)</PresentationFormat>
  <Paragraphs>183</Paragraphs>
  <Slides>44</Slides>
  <Notes>0</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Folio</vt:lpstr>
      <vt:lpstr>AN OVERVIEW OF THE INTERVIEW PROCESS</vt:lpstr>
      <vt:lpstr>PowerPoint Presentation</vt:lpstr>
      <vt:lpstr>PowerPoint Presentation</vt:lpstr>
      <vt:lpstr>STRUCTURAL MODELS</vt:lpstr>
      <vt:lpstr>PowerPoint Presentation</vt:lpstr>
      <vt:lpstr>PowerPoint Presentation</vt:lpstr>
      <vt:lpstr>PowerPoint Presentation</vt:lpstr>
      <vt:lpstr>The Introduction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Opening</vt:lpstr>
      <vt:lpstr>PowerPoint Presentation</vt:lpstr>
      <vt:lpstr>PowerPoint Presentation</vt:lpstr>
      <vt:lpstr>PowerPoint Presentation</vt:lpstr>
      <vt:lpstr>PowerPoint Presentation</vt:lpstr>
      <vt:lpstr>PowerPoint Presentation</vt:lpstr>
      <vt:lpstr>The Body</vt:lpstr>
      <vt:lpstr>PowerPoint Presentation</vt:lpstr>
      <vt:lpstr>PowerPoint Presentation</vt:lpstr>
      <vt:lpstr>PowerPoint Presentation</vt:lpstr>
      <vt:lpstr>PowerPoint Presentation</vt:lpstr>
      <vt:lpstr>PowerPoint Presentation</vt:lpstr>
      <vt:lpstr>The Closing</vt:lpstr>
      <vt:lpstr>PowerPoint Presentation</vt:lpstr>
      <vt:lpstr>PowerPoint Presentation</vt:lpstr>
      <vt:lpstr>PowerPoint Presentation</vt:lpstr>
      <vt:lpstr>PowerPoint Presentation</vt:lpstr>
      <vt:lpstr>PowerPoint Presentation</vt:lpstr>
      <vt:lpstr>PowerPoint Presentation</vt:lpstr>
      <vt:lpstr>The Termination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OVERVIEW OF THE INTERVIEW PROCESS</dc:title>
  <dc:creator>Ozlem Ataoglu</dc:creator>
  <cp:lastModifiedBy>Ozlem Ataoglu</cp:lastModifiedBy>
  <cp:revision>73</cp:revision>
  <dcterms:created xsi:type="dcterms:W3CDTF">2017-03-13T18:42:06Z</dcterms:created>
  <dcterms:modified xsi:type="dcterms:W3CDTF">2017-03-16T06:30:28Z</dcterms:modified>
</cp:coreProperties>
</file>