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816F-D43D-40D1-9B38-E1A2C18F0972}" type="datetime1">
              <a:rPr lang="en-US" smtClean="0"/>
              <a:pPr/>
              <a:t>3/22/17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9071-CFF5-4E3B-B0AB-39782972E256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ed Rectangle 11"/>
          <p:cNvSpPr/>
          <p:nvPr userDrawn="1"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2"/>
          <p:cNvSpPr/>
          <p:nvPr userDrawn="1"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3"/>
          <p:cNvSpPr/>
          <p:nvPr userDrawn="1"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4"/>
          <p:cNvSpPr/>
          <p:nvPr userDrawn="1"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BD1F-DE98-4C29-8281-9EC9927620DF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ed Rectangle 11"/>
          <p:cNvSpPr/>
          <p:nvPr userDrawn="1"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2"/>
          <p:cNvSpPr/>
          <p:nvPr userDrawn="1"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3"/>
          <p:cNvSpPr/>
          <p:nvPr userDrawn="1"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4"/>
          <p:cNvSpPr/>
          <p:nvPr userDrawn="1"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CD6D-7520-4B34-A5A3-E8385FA3AFC6}" type="datetime1">
              <a:rPr lang="en-US" smtClean="0"/>
              <a:pPr/>
              <a:t>3/22/17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ed Rectangle 8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2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3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4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5D47-465E-4A05-802B-049480555B6D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ed Rectangle 16"/>
          <p:cNvSpPr/>
          <p:nvPr userDrawn="1"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7"/>
          <p:cNvSpPr/>
          <p:nvPr userDrawn="1"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8"/>
          <p:cNvSpPr/>
          <p:nvPr userDrawn="1"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19"/>
          <p:cNvSpPr/>
          <p:nvPr userDrawn="1"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1DB0-D703-40B5-AE3D-532AFE0356D1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Rounded Rectangle 16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7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8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9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C029-2200-4EB8-BDE8-5EE0E23571A6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12" name="Rounded Rectangle 52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53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54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55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5A1C-C0DD-4ED6-B23E-A9D2DD110058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ounded Rectangle 20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21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22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23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1B50-C580-4CB7-BA07-14C66C34B76D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ounded Rectangle 11"/>
          <p:cNvSpPr/>
          <p:nvPr userDrawn="1"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12"/>
          <p:cNvSpPr/>
          <p:nvPr userDrawn="1"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13"/>
          <p:cNvSpPr/>
          <p:nvPr userDrawn="1"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14"/>
          <p:cNvSpPr/>
          <p:nvPr userDrawn="1"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816F-D43D-40D1-9B38-E1A2C18F0972}" type="datetime1">
              <a:rPr lang="en-US" smtClean="0"/>
              <a:pPr/>
              <a:t>3/22/17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73CF-8910-423E-9890-FC81E25E5084}" type="datetime1">
              <a:rPr lang="en-US" smtClean="0"/>
              <a:pPr/>
              <a:t>3/22/17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ounded Rectangle 14"/>
          <p:cNvSpPr/>
          <p:nvPr userDrawn="1"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5"/>
          <p:cNvSpPr/>
          <p:nvPr userDrawn="1"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6"/>
          <p:cNvSpPr/>
          <p:nvPr userDrawn="1"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7"/>
          <p:cNvSpPr/>
          <p:nvPr userDrawn="1"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4EC5816F-D43D-40D1-9B38-E1A2C18F0972}" type="datetime1">
              <a:rPr lang="en-US" smtClean="0"/>
              <a:pPr/>
              <a:t>3/22/17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4600" dirty="0" smtClean="0"/>
              <a:t>INTAKE INTERVIEW AND REPORT WRITING</a:t>
            </a:r>
            <a:endParaRPr lang="en-US" sz="4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CHAPTER 7	                     </a:t>
            </a:r>
            <a:r>
              <a:rPr lang="en-US" sz="2400" dirty="0" err="1" smtClean="0"/>
              <a:t>Uzm</a:t>
            </a:r>
            <a:r>
              <a:rPr lang="en-US" sz="2400" dirty="0" smtClean="0"/>
              <a:t>. </a:t>
            </a:r>
            <a:r>
              <a:rPr lang="en-US" sz="2400" dirty="0" err="1" smtClean="0"/>
              <a:t>Psk</a:t>
            </a:r>
            <a:r>
              <a:rPr lang="en-US" sz="2400" dirty="0" smtClean="0"/>
              <a:t>. </a:t>
            </a:r>
            <a:r>
              <a:rPr lang="en-US" sz="2400" dirty="0" err="1" smtClean="0"/>
              <a:t>Özlem</a:t>
            </a:r>
            <a:r>
              <a:rPr lang="en-US" sz="2400" dirty="0" smtClean="0"/>
              <a:t> </a:t>
            </a:r>
            <a:r>
              <a:rPr lang="en-US" sz="2400" dirty="0" err="1" smtClean="0"/>
              <a:t>Ataoğlu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023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have a list of questions that you practice regularly while framing the problem area</a:t>
            </a:r>
          </a:p>
          <a:p>
            <a:endParaRPr lang="en-US" dirty="0"/>
          </a:p>
          <a:p>
            <a:r>
              <a:rPr lang="en-US" dirty="0" smtClean="0"/>
              <a:t>Try not to plan your questions in a definite order</a:t>
            </a:r>
          </a:p>
          <a:p>
            <a:endParaRPr lang="en-US" dirty="0"/>
          </a:p>
          <a:p>
            <a:r>
              <a:rPr lang="en-US" dirty="0" smtClean="0"/>
              <a:t>Sometimes when you let the patient talk, you will collect more important information than your plans</a:t>
            </a:r>
          </a:p>
          <a:p>
            <a:endParaRPr lang="en-US" dirty="0"/>
          </a:p>
          <a:p>
            <a:r>
              <a:rPr lang="en-US" dirty="0" smtClean="0"/>
              <a:t>Do not forget that you should have a flexible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05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conceptualize </a:t>
            </a:r>
            <a:br>
              <a:rPr lang="en-US" dirty="0" smtClean="0"/>
            </a:br>
            <a:r>
              <a:rPr lang="en-US" dirty="0" smtClean="0"/>
              <a:t>problem areas?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have the basics from Lazarus’ </a:t>
            </a:r>
            <a:r>
              <a:rPr lang="en-US" b="1" dirty="0" smtClean="0"/>
              <a:t>BASIC ID </a:t>
            </a:r>
            <a:r>
              <a:rPr lang="en-US" dirty="0" smtClean="0"/>
              <a:t>model</a:t>
            </a:r>
          </a:p>
          <a:p>
            <a:endParaRPr lang="en-US" dirty="0"/>
          </a:p>
          <a:p>
            <a:pPr lvl="1"/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r>
              <a:rPr lang="en-US" dirty="0" smtClean="0"/>
              <a:t>Affect</a:t>
            </a:r>
          </a:p>
          <a:p>
            <a:pPr lvl="1"/>
            <a:r>
              <a:rPr lang="en-US" dirty="0" smtClean="0"/>
              <a:t>Sensation</a:t>
            </a:r>
          </a:p>
          <a:p>
            <a:pPr lvl="1"/>
            <a:r>
              <a:rPr lang="en-US" dirty="0" smtClean="0"/>
              <a:t>Imagery</a:t>
            </a:r>
          </a:p>
          <a:p>
            <a:pPr lvl="1"/>
            <a:r>
              <a:rPr lang="en-US" dirty="0" smtClean="0"/>
              <a:t>Cognition</a:t>
            </a:r>
          </a:p>
          <a:p>
            <a:pPr lvl="1"/>
            <a:r>
              <a:rPr lang="en-US" dirty="0" smtClean="0"/>
              <a:t>Interpersonal Relationships</a:t>
            </a:r>
          </a:p>
          <a:p>
            <a:pPr lvl="1"/>
            <a:r>
              <a:rPr lang="en-US" dirty="0" smtClean="0"/>
              <a:t>Drugs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77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Cognitive – </a:t>
            </a:r>
            <a:r>
              <a:rPr lang="en-US" dirty="0" err="1" smtClean="0"/>
              <a:t>behavioural</a:t>
            </a:r>
            <a:r>
              <a:rPr lang="en-US" dirty="0" smtClean="0"/>
              <a:t> therapists emphasize the reasons of the problems and their outcomes</a:t>
            </a:r>
          </a:p>
          <a:p>
            <a:r>
              <a:rPr lang="en-US" dirty="0" smtClean="0"/>
              <a:t>The most important model is A(</a:t>
            </a:r>
            <a:r>
              <a:rPr lang="en-US" dirty="0" err="1" smtClean="0"/>
              <a:t>ntecedents</a:t>
            </a:r>
            <a:r>
              <a:rPr lang="en-US" dirty="0" smtClean="0"/>
              <a:t>), B(</a:t>
            </a:r>
            <a:r>
              <a:rPr lang="en-US" dirty="0" err="1" smtClean="0"/>
              <a:t>ehaviour</a:t>
            </a:r>
            <a:r>
              <a:rPr lang="en-US" dirty="0" smtClean="0"/>
              <a:t>), C(</a:t>
            </a:r>
            <a:r>
              <a:rPr lang="en-US" dirty="0" err="1" smtClean="0"/>
              <a:t>onsequences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lvl="1"/>
            <a:r>
              <a:rPr lang="en-US" dirty="0" smtClean="0"/>
              <a:t>What did you experience before this problem appear?</a:t>
            </a:r>
          </a:p>
          <a:p>
            <a:pPr lvl="1"/>
            <a:r>
              <a:rPr lang="en-US" dirty="0" smtClean="0"/>
              <a:t>Which </a:t>
            </a:r>
            <a:r>
              <a:rPr lang="en-US" dirty="0" err="1" smtClean="0"/>
              <a:t>behaviours</a:t>
            </a:r>
            <a:r>
              <a:rPr lang="en-US" dirty="0" smtClean="0"/>
              <a:t> cause these problems?</a:t>
            </a:r>
          </a:p>
          <a:p>
            <a:pPr lvl="1"/>
            <a:r>
              <a:rPr lang="en-US" dirty="0" smtClean="0"/>
              <a:t>Which events, beliefs, experiences are followed by after this problem?</a:t>
            </a:r>
          </a:p>
          <a:p>
            <a:pPr marL="320040" lvl="1" indent="0">
              <a:buNone/>
            </a:pPr>
            <a:r>
              <a:rPr lang="en-US" dirty="0" smtClean="0"/>
              <a:t>**You should combine Lazarus’ model with ABC model for the best outcomes</a:t>
            </a:r>
          </a:p>
        </p:txBody>
      </p:sp>
    </p:spTree>
    <p:extLst>
      <p:ext uri="{BB962C8B-B14F-4D97-AF65-F5344CB8AC3E}">
        <p14:creationId xmlns:p14="http://schemas.microsoft.com/office/powerpoint/2010/main" val="2493642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Obtaining </a:t>
            </a:r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first intake interview, you have to gain information from 3 sources: </a:t>
            </a:r>
            <a:r>
              <a:rPr lang="en-US" i="1" dirty="0" smtClean="0"/>
              <a:t>personal history, relationship with others, mental status examination</a:t>
            </a:r>
          </a:p>
          <a:p>
            <a:endParaRPr lang="en-US" dirty="0"/>
          </a:p>
          <a:p>
            <a:r>
              <a:rPr lang="en-US" dirty="0" smtClean="0"/>
              <a:t>After you understand the main reasons for consultation, you need to ask “Why now?”</a:t>
            </a:r>
          </a:p>
          <a:p>
            <a:endParaRPr lang="en-US" dirty="0"/>
          </a:p>
          <a:p>
            <a:r>
              <a:rPr lang="en-US" dirty="0" smtClean="0"/>
              <a:t>By this way you are able to understand why the patient is ready now, whether someone directed him/her or s/he is ready to talk</a:t>
            </a:r>
          </a:p>
        </p:txBody>
      </p:sp>
    </p:spTree>
    <p:extLst>
      <p:ext uri="{BB962C8B-B14F-4D97-AF65-F5344CB8AC3E}">
        <p14:creationId xmlns:p14="http://schemas.microsoft.com/office/powerpoint/2010/main" val="781288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After you have obtained the answer, you are ready to move to history of the patient</a:t>
            </a:r>
          </a:p>
          <a:p>
            <a:r>
              <a:rPr lang="en-US" dirty="0" smtClean="0"/>
              <a:t>You can either collect all of the information about childhood/past events or try to collect childhood information about the problem areas</a:t>
            </a:r>
          </a:p>
          <a:p>
            <a:r>
              <a:rPr lang="en-US" dirty="0" smtClean="0"/>
              <a:t>Try to start with non – directive techniques to collect psychosocial history</a:t>
            </a:r>
          </a:p>
          <a:p>
            <a:r>
              <a:rPr lang="en-US" dirty="0" smtClean="0"/>
              <a:t>After you have the general view, you can move to more directive questioning</a:t>
            </a:r>
          </a:p>
          <a:p>
            <a:r>
              <a:rPr lang="en-US" dirty="0" smtClean="0"/>
              <a:t>Even your patient wants more directive questions, you should let your patient think for a couple of minutes</a:t>
            </a:r>
          </a:p>
        </p:txBody>
      </p:sp>
    </p:spTree>
    <p:extLst>
      <p:ext uri="{BB962C8B-B14F-4D97-AF65-F5344CB8AC3E}">
        <p14:creationId xmlns:p14="http://schemas.microsoft.com/office/powerpoint/2010/main" val="634246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patient may show resistance and feel uncomfortable about talking their past or say they cannot remember anything</a:t>
            </a:r>
          </a:p>
          <a:p>
            <a:endParaRPr lang="en-US" dirty="0" smtClean="0"/>
          </a:p>
          <a:p>
            <a:r>
              <a:rPr lang="en-US" dirty="0" smtClean="0"/>
              <a:t>Talking about past events can be too risky, you can find some traumatic events</a:t>
            </a:r>
          </a:p>
          <a:p>
            <a:endParaRPr lang="en-US" dirty="0" smtClean="0"/>
          </a:p>
          <a:p>
            <a:r>
              <a:rPr lang="en-US" dirty="0" smtClean="0"/>
              <a:t>At this point, what you should do is to listen too carefully, show affective commitment and use reflection of feeling + feeling validation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100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the patient is too enthusiastic about talking about events with emotional baggage, try to use this to find out the coping strategies</a:t>
            </a:r>
          </a:p>
          <a:p>
            <a:r>
              <a:rPr lang="en-US" dirty="0" smtClean="0"/>
              <a:t>It is beneficial both for you and your patient</a:t>
            </a:r>
          </a:p>
          <a:p>
            <a:r>
              <a:rPr lang="en-US" dirty="0" smtClean="0"/>
              <a:t>You need to encourage your patient’s strengths after talking about these problematic areas</a:t>
            </a:r>
          </a:p>
          <a:p>
            <a:r>
              <a:rPr lang="en-US" dirty="0" smtClean="0"/>
              <a:t>Move your patient from past events to today – facilitates to move away from disturbing experiences</a:t>
            </a:r>
          </a:p>
          <a:p>
            <a:r>
              <a:rPr lang="en-US" dirty="0" smtClean="0"/>
              <a:t>If your patient still experiences those emotions, it means that s/he still has those traumas on the surface or thinks that nothing has changed</a:t>
            </a:r>
          </a:p>
        </p:txBody>
      </p:sp>
    </p:spTree>
    <p:extLst>
      <p:ext uri="{BB962C8B-B14F-4D97-AF65-F5344CB8AC3E}">
        <p14:creationId xmlns:p14="http://schemas.microsoft.com/office/powerpoint/2010/main" val="3166672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move to more directive questioning, you start to collect more concrete information about the past events</a:t>
            </a:r>
          </a:p>
          <a:p>
            <a:r>
              <a:rPr lang="en-US" dirty="0" smtClean="0"/>
              <a:t>The stories your patient chooses to tell is a sign of today’s problems</a:t>
            </a:r>
          </a:p>
          <a:p>
            <a:r>
              <a:rPr lang="en-US" dirty="0" smtClean="0"/>
              <a:t>Your patients are expected to tell both positive and negative childhood events – if s/he tells only negative events, it is a sign of depressive disorder; if s/he never tells negative past events, it is a sign of repression (defense mechanism)</a:t>
            </a:r>
            <a:endParaRPr lang="en-US" dirty="0"/>
          </a:p>
          <a:p>
            <a:r>
              <a:rPr lang="en-US" dirty="0" smtClean="0"/>
              <a:t>If your patient talks about negative memories even if you ask, do not force your patient to talk about positive memories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2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for adjectives to define people around your patient</a:t>
            </a:r>
          </a:p>
          <a:p>
            <a:r>
              <a:rPr lang="en-US" dirty="0" smtClean="0"/>
              <a:t>Then, ask to define events that match with those adjectives</a:t>
            </a:r>
          </a:p>
          <a:p>
            <a:endParaRPr lang="en-US" dirty="0"/>
          </a:p>
          <a:p>
            <a:r>
              <a:rPr lang="en-US" dirty="0" smtClean="0"/>
              <a:t>While collecting psychosocial history you need to ask for</a:t>
            </a:r>
          </a:p>
          <a:p>
            <a:pPr lvl="1"/>
            <a:r>
              <a:rPr lang="en-US" dirty="0" smtClean="0"/>
              <a:t>First memories</a:t>
            </a:r>
          </a:p>
          <a:p>
            <a:pPr lvl="1"/>
            <a:r>
              <a:rPr lang="en-US" dirty="0" smtClean="0"/>
              <a:t>Parent and sibling memories</a:t>
            </a:r>
          </a:p>
          <a:p>
            <a:pPr lvl="1"/>
            <a:r>
              <a:rPr lang="en-US" dirty="0" smtClean="0"/>
              <a:t>School and friend relationships</a:t>
            </a:r>
          </a:p>
          <a:p>
            <a:pPr lvl="1"/>
            <a:r>
              <a:rPr lang="en-US" dirty="0" smtClean="0"/>
              <a:t>Job experience</a:t>
            </a:r>
          </a:p>
          <a:p>
            <a:pPr lvl="1"/>
            <a:r>
              <a:rPr lang="en-US" dirty="0" smtClean="0"/>
              <a:t>Other (romantic relationships, sexual experiences, medical history, psychiatric history,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772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Evaluating </a:t>
            </a:r>
            <a:r>
              <a:rPr lang="en-US" dirty="0"/>
              <a:t>i</a:t>
            </a:r>
            <a:r>
              <a:rPr lang="en-US" dirty="0" smtClean="0"/>
              <a:t>nterpersonal </a:t>
            </a:r>
            <a:r>
              <a:rPr lang="en-US" dirty="0"/>
              <a:t>r</a:t>
            </a:r>
            <a:r>
              <a:rPr lang="en-US" dirty="0" smtClean="0"/>
              <a:t>elationship </a:t>
            </a:r>
            <a:r>
              <a:rPr lang="en-US" dirty="0"/>
              <a:t>s</a:t>
            </a:r>
            <a:r>
              <a:rPr lang="en-US" dirty="0" smtClean="0"/>
              <a:t>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</a:t>
            </a:r>
            <a:r>
              <a:rPr lang="en-US" dirty="0" err="1" smtClean="0"/>
              <a:t>behavioural</a:t>
            </a:r>
            <a:r>
              <a:rPr lang="en-US" dirty="0" smtClean="0"/>
              <a:t> patterns depend on people and situations mostly</a:t>
            </a:r>
          </a:p>
          <a:p>
            <a:r>
              <a:rPr lang="en-US" dirty="0" smtClean="0"/>
              <a:t>How do we decide our </a:t>
            </a:r>
            <a:r>
              <a:rPr lang="en-US" dirty="0" err="1" smtClean="0"/>
              <a:t>behaviours</a:t>
            </a:r>
            <a:r>
              <a:rPr lang="en-US" dirty="0" smtClean="0"/>
              <a:t> should be?</a:t>
            </a:r>
          </a:p>
          <a:p>
            <a:r>
              <a:rPr lang="en-US" dirty="0" smtClean="0"/>
              <a:t>It depends on our roles within the relationships – sometimes we are more dominant, sometimes we choose to be directed, sometimes we are more close to some people, sometimes we show distance</a:t>
            </a:r>
          </a:p>
          <a:p>
            <a:r>
              <a:rPr lang="en-US" dirty="0" smtClean="0"/>
              <a:t>What we should do is to collect information about these relationship patterns – past relationships, today’s relationships, your relationship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449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Is </a:t>
            </a:r>
            <a:r>
              <a:rPr lang="en-US" dirty="0"/>
              <a:t>I</a:t>
            </a:r>
            <a:r>
              <a:rPr lang="en-US" dirty="0" smtClean="0"/>
              <a:t>ntake </a:t>
            </a:r>
            <a:r>
              <a:rPr lang="en-US" dirty="0"/>
              <a:t>I</a:t>
            </a:r>
            <a:r>
              <a:rPr lang="en-US" dirty="0" smtClean="0"/>
              <a:t>nterview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Basically, they are interviews for evaluation before counseling, psychotherapy or medical treatment</a:t>
            </a:r>
          </a:p>
          <a:p>
            <a:r>
              <a:rPr lang="en-US" dirty="0" smtClean="0"/>
              <a:t>It is a starting point for people who seek for professional mental help</a:t>
            </a:r>
          </a:p>
          <a:p>
            <a:r>
              <a:rPr lang="en-US" dirty="0" smtClean="0"/>
              <a:t>You need to have the answers of the followings at the end of your interview:</a:t>
            </a:r>
          </a:p>
          <a:p>
            <a:pPr lvl="1"/>
            <a:r>
              <a:rPr lang="en-US" dirty="0" smtClean="0"/>
              <a:t>Does the patient has troubles due to mental, emotional or </a:t>
            </a:r>
            <a:r>
              <a:rPr lang="en-US" dirty="0" err="1" smtClean="0"/>
              <a:t>behavioural</a:t>
            </a:r>
            <a:r>
              <a:rPr lang="en-US" dirty="0" smtClean="0"/>
              <a:t> problems?</a:t>
            </a:r>
          </a:p>
          <a:p>
            <a:pPr lvl="1"/>
            <a:r>
              <a:rPr lang="en-US" dirty="0" smtClean="0"/>
              <a:t>If yes, do these problems need to be treated?</a:t>
            </a:r>
          </a:p>
          <a:p>
            <a:pPr lvl="1"/>
            <a:r>
              <a:rPr lang="en-US" dirty="0" smtClean="0"/>
              <a:t>How should you provide the treatment?</a:t>
            </a:r>
          </a:p>
          <a:p>
            <a:pPr lvl="1"/>
            <a:r>
              <a:rPr lang="en-US" dirty="0" smtClean="0"/>
              <a:t>Who should give the treatment and where it should be given?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00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not possible to end up with a general formula of the patient’s relationship patterns with only intake interview</a:t>
            </a:r>
          </a:p>
          <a:p>
            <a:r>
              <a:rPr lang="en-US" dirty="0" smtClean="0"/>
              <a:t>Instead, you should create a temporary hypothesis about these patterns</a:t>
            </a:r>
          </a:p>
          <a:p>
            <a:r>
              <a:rPr lang="en-US" dirty="0" smtClean="0"/>
              <a:t>In order to collect these information, you should be careful about your own emotions, as well</a:t>
            </a:r>
          </a:p>
          <a:p>
            <a:r>
              <a:rPr lang="en-US" dirty="0" smtClean="0"/>
              <a:t>Your emotional and personal reactions to the patient can be because of countertransference</a:t>
            </a:r>
          </a:p>
          <a:p>
            <a:r>
              <a:rPr lang="en-US" dirty="0" smtClean="0"/>
              <a:t>In the first intake interview, our goal is to collect information and </a:t>
            </a:r>
            <a:r>
              <a:rPr lang="en-US" smtClean="0"/>
              <a:t>create hypothesis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1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After you have evaluated past relationships, you need to move to today’s functionality</a:t>
            </a:r>
          </a:p>
          <a:p>
            <a:r>
              <a:rPr lang="en-US" dirty="0" smtClean="0"/>
              <a:t>This is a message that we move from past to today</a:t>
            </a:r>
          </a:p>
          <a:p>
            <a:r>
              <a:rPr lang="en-US" dirty="0" smtClean="0"/>
              <a:t>By this way we give a message that “we want to focus on your strengths and outer factors”</a:t>
            </a:r>
          </a:p>
          <a:p>
            <a:r>
              <a:rPr lang="en-US" dirty="0" smtClean="0"/>
              <a:t>What we typically ask is “</a:t>
            </a:r>
            <a:r>
              <a:rPr lang="en-US" dirty="0" err="1" smtClean="0"/>
              <a:t>Bana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günününüzü</a:t>
            </a:r>
            <a:r>
              <a:rPr lang="en-US" dirty="0" smtClean="0"/>
              <a:t> </a:t>
            </a:r>
            <a:r>
              <a:rPr lang="en-US" dirty="0" err="1" smtClean="0"/>
              <a:t>anlatabilir</a:t>
            </a:r>
            <a:r>
              <a:rPr lang="en-US" dirty="0" smtClean="0"/>
              <a:t> </a:t>
            </a:r>
            <a:r>
              <a:rPr lang="en-US" dirty="0" err="1" smtClean="0"/>
              <a:t>misiniz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If your patient is still experiencing past events’ emotions, use feeling validation and give hope for change</a:t>
            </a:r>
          </a:p>
          <a:p>
            <a:r>
              <a:rPr lang="en-US" dirty="0" smtClean="0"/>
              <a:t>While ending your interview it is important to give hope and realistic information about the emotions </a:t>
            </a:r>
            <a:r>
              <a:rPr lang="en-US" dirty="0" smtClean="0">
                <a:sym typeface="Wingdings"/>
              </a:rPr>
              <a:t> this will make them feel more comfortable and are approved by the therapist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21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Evaluating therapy </a:t>
            </a:r>
            <a:r>
              <a:rPr lang="en-US" dirty="0"/>
              <a:t>g</a:t>
            </a:r>
            <a:r>
              <a:rPr lang="en-US" dirty="0" smtClean="0"/>
              <a:t>oals and tracking </a:t>
            </a:r>
            <a:r>
              <a:rPr lang="en-US" dirty="0"/>
              <a:t>c</a:t>
            </a:r>
            <a:r>
              <a:rPr lang="en-US" dirty="0" smtClean="0"/>
              <a:t>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want some change in their lives so we need to ask their expectations</a:t>
            </a:r>
          </a:p>
          <a:p>
            <a:r>
              <a:rPr lang="en-US" dirty="0" smtClean="0"/>
              <a:t>Generally what we ask is “Bu </a:t>
            </a:r>
            <a:r>
              <a:rPr lang="en-US" dirty="0" err="1" smtClean="0"/>
              <a:t>seanstan</a:t>
            </a:r>
            <a:r>
              <a:rPr lang="en-US" dirty="0" smtClean="0"/>
              <a:t>/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sürecinden</a:t>
            </a:r>
            <a:r>
              <a:rPr lang="en-US" dirty="0" smtClean="0"/>
              <a:t> </a:t>
            </a:r>
            <a:r>
              <a:rPr lang="en-US" dirty="0" err="1" smtClean="0"/>
              <a:t>beklentileriniz</a:t>
            </a:r>
            <a:r>
              <a:rPr lang="en-US" dirty="0" smtClean="0"/>
              <a:t> </a:t>
            </a:r>
            <a:r>
              <a:rPr lang="en-US" dirty="0" err="1" smtClean="0"/>
              <a:t>nelerdir</a:t>
            </a:r>
            <a:r>
              <a:rPr lang="en-US" dirty="0" smtClean="0"/>
              <a:t>?”</a:t>
            </a:r>
          </a:p>
          <a:p>
            <a:r>
              <a:rPr lang="en-US" dirty="0" smtClean="0"/>
              <a:t>Try to generate as concrete goals as possible so that both you and the patient can track the change </a:t>
            </a:r>
          </a:p>
          <a:p>
            <a:r>
              <a:rPr lang="en-US" dirty="0" smtClean="0"/>
              <a:t>Even if you understand the goals from the problem areas defined at the beginning, generate them again for a positive motivation</a:t>
            </a:r>
          </a:p>
          <a:p>
            <a:r>
              <a:rPr lang="en-US" dirty="0" smtClean="0"/>
              <a:t>Defining goals lead us to termination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9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Intake Interview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most important and hardest part is reporting</a:t>
            </a:r>
          </a:p>
          <a:p>
            <a:endParaRPr lang="en-US" dirty="0" smtClean="0"/>
          </a:p>
          <a:p>
            <a:r>
              <a:rPr lang="en-US" dirty="0" smtClean="0"/>
              <a:t>You have to define these followings:</a:t>
            </a:r>
          </a:p>
          <a:p>
            <a:pPr lvl="1"/>
            <a:r>
              <a:rPr lang="en-US" dirty="0" smtClean="0"/>
              <a:t>Your target group</a:t>
            </a:r>
          </a:p>
          <a:p>
            <a:pPr lvl="1"/>
            <a:r>
              <a:rPr lang="en-US" dirty="0" smtClean="0"/>
              <a:t>Structure and content</a:t>
            </a:r>
          </a:p>
          <a:p>
            <a:pPr lvl="1"/>
            <a:r>
              <a:rPr lang="en-US" dirty="0" smtClean="0"/>
              <a:t>Writing open and core information</a:t>
            </a:r>
          </a:p>
          <a:p>
            <a:pPr lvl="1"/>
            <a:r>
              <a:rPr lang="en-US" dirty="0" smtClean="0"/>
              <a:t>Confidentiality of the report</a:t>
            </a:r>
          </a:p>
          <a:p>
            <a:pPr lvl="1"/>
            <a:r>
              <a:rPr lang="en-US" dirty="0" smtClean="0"/>
              <a:t>Sharing with the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11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target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this question “For whom do I write this report?” </a:t>
            </a:r>
            <a:r>
              <a:rPr lang="en-US" dirty="0" smtClean="0">
                <a:sym typeface="Wingdings"/>
              </a:rPr>
              <a:t> for yourself, supervisor, patient, colleague, insurance company?</a:t>
            </a:r>
          </a:p>
          <a:p>
            <a:r>
              <a:rPr lang="en-US" dirty="0" smtClean="0">
                <a:sym typeface="Wingdings"/>
              </a:rPr>
              <a:t>If your patient will read this report, then you do not talk about psychopathology and use more simple language</a:t>
            </a:r>
          </a:p>
          <a:p>
            <a:r>
              <a:rPr lang="en-US" dirty="0" smtClean="0">
                <a:sym typeface="Wingdings"/>
              </a:rPr>
              <a:t>If you write it for your colleague, supervisor, then you may want to use more terminology and indicate your analytical thinking</a:t>
            </a:r>
          </a:p>
          <a:p>
            <a:r>
              <a:rPr lang="en-US" dirty="0" smtClean="0">
                <a:sym typeface="Wingdings"/>
              </a:rPr>
              <a:t>WARNING: Even if we do not offer our patient to read the report, s/he will always has a right to read it – so you should always be careful about what you have written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23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structure and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structure and content depend on your profession</a:t>
            </a:r>
          </a:p>
          <a:p>
            <a:endParaRPr lang="en-US" dirty="0" smtClean="0"/>
          </a:p>
          <a:p>
            <a:r>
              <a:rPr lang="en-US" dirty="0" smtClean="0"/>
              <a:t>It is beneficial for you to write a detailed report for yourself because in your treatment progress you will need to refer these information</a:t>
            </a:r>
          </a:p>
          <a:p>
            <a:endParaRPr lang="en-US" dirty="0" smtClean="0"/>
          </a:p>
          <a:p>
            <a:r>
              <a:rPr lang="en-US" dirty="0" smtClean="0"/>
              <a:t>However, depending on the area the report will be used, it can be too long so sometimes it’s structure and content are needed to be changed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be included </a:t>
            </a:r>
            <a:br>
              <a:rPr lang="en-US" dirty="0" smtClean="0"/>
            </a:br>
            <a:r>
              <a:rPr lang="en-US" dirty="0" smtClean="0"/>
              <a:t>to the report?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Demographical information</a:t>
            </a:r>
          </a:p>
          <a:p>
            <a:r>
              <a:rPr lang="en-US" dirty="0" smtClean="0"/>
              <a:t>Reasons of consultation – brief (If available, who directed the patient and in what context)</a:t>
            </a:r>
          </a:p>
          <a:p>
            <a:r>
              <a:rPr lang="en-US" dirty="0" err="1" smtClean="0"/>
              <a:t>Behaviour</a:t>
            </a:r>
            <a:r>
              <a:rPr lang="en-US" dirty="0" smtClean="0"/>
              <a:t> observation and MSE</a:t>
            </a:r>
          </a:p>
          <a:p>
            <a:r>
              <a:rPr lang="en-US" dirty="0" smtClean="0"/>
              <a:t>Detailed reasons for consultation, if available history of the disorder/problems</a:t>
            </a:r>
          </a:p>
          <a:p>
            <a:r>
              <a:rPr lang="en-US" dirty="0" smtClean="0"/>
              <a:t>Previous treatments, family background</a:t>
            </a:r>
          </a:p>
          <a:p>
            <a:r>
              <a:rPr lang="en-US" dirty="0" smtClean="0"/>
              <a:t>Medical history</a:t>
            </a:r>
          </a:p>
          <a:p>
            <a:r>
              <a:rPr lang="en-US" dirty="0" smtClean="0"/>
              <a:t>Developmental history</a:t>
            </a:r>
          </a:p>
          <a:p>
            <a:r>
              <a:rPr lang="en-US" dirty="0" smtClean="0"/>
              <a:t>Social and family history</a:t>
            </a:r>
          </a:p>
          <a:p>
            <a:r>
              <a:rPr lang="en-US" dirty="0" smtClean="0"/>
              <a:t>Functionality areas</a:t>
            </a:r>
          </a:p>
          <a:p>
            <a:r>
              <a:rPr lang="en-US" dirty="0" smtClean="0"/>
              <a:t>Diagnostic impression</a:t>
            </a:r>
          </a:p>
          <a:p>
            <a:r>
              <a:rPr lang="en-US" dirty="0" smtClean="0"/>
              <a:t>Case formulation and treatment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578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Writing open and core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Your first attempt will not probably be good enough so try a couple of times</a:t>
            </a:r>
          </a:p>
          <a:p>
            <a:r>
              <a:rPr lang="en-US" dirty="0" smtClean="0"/>
              <a:t>It is probably a better idea to write the report right after the interview</a:t>
            </a:r>
          </a:p>
          <a:p>
            <a:r>
              <a:rPr lang="en-US" dirty="0" smtClean="0"/>
              <a:t>Write what comes up to your mind as a draft, then you can fix it</a:t>
            </a:r>
          </a:p>
          <a:p>
            <a:r>
              <a:rPr lang="en-US" dirty="0" smtClean="0"/>
              <a:t>Having an outline will facilitate the writing process</a:t>
            </a:r>
          </a:p>
          <a:p>
            <a:r>
              <a:rPr lang="en-US" dirty="0" smtClean="0"/>
              <a:t>Ask for what is expected from your report</a:t>
            </a:r>
          </a:p>
          <a:p>
            <a:r>
              <a:rPr lang="en-US" dirty="0" smtClean="0"/>
              <a:t>Follow sample reports</a:t>
            </a:r>
          </a:p>
          <a:p>
            <a:r>
              <a:rPr lang="en-US" dirty="0" smtClean="0"/>
              <a:t>Practice!</a:t>
            </a:r>
          </a:p>
          <a:p>
            <a:pPr marL="45720" indent="0">
              <a:buNone/>
            </a:pPr>
            <a:r>
              <a:rPr lang="en-US" dirty="0" smtClean="0"/>
              <a:t>** After you have written, check the report </a:t>
            </a:r>
            <a:r>
              <a:rPr lang="en-US" dirty="0" smtClean="0">
                <a:sym typeface="Wingdings"/>
              </a:rPr>
              <a:t> did you write it as the way they have expected? Is it detailed? Does all of the information relevant?</a:t>
            </a:r>
            <a:r>
              <a:rPr lang="en-US" dirty="0">
                <a:sym typeface="Wingdings"/>
              </a:rPr>
              <a:t> </a:t>
            </a:r>
            <a:r>
              <a:rPr lang="en-US" dirty="0" smtClean="0">
                <a:sym typeface="Wingdings"/>
              </a:rPr>
              <a:t>Is it OK if your patient wants to read the report?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00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of the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be careful about the confidentiality of your reports</a:t>
            </a:r>
          </a:p>
          <a:p>
            <a:endParaRPr lang="en-US" dirty="0"/>
          </a:p>
          <a:p>
            <a:r>
              <a:rPr lang="en-US" dirty="0" smtClean="0"/>
              <a:t>You should not leave them on your desk or open on your PC</a:t>
            </a:r>
          </a:p>
          <a:p>
            <a:endParaRPr lang="en-US" dirty="0"/>
          </a:p>
          <a:p>
            <a:r>
              <a:rPr lang="en-US" dirty="0" smtClean="0"/>
              <a:t>Try to keep a hard copy and an electronic copy on your PC in case of you lose them</a:t>
            </a:r>
          </a:p>
          <a:p>
            <a:endParaRPr lang="en-US" dirty="0"/>
          </a:p>
          <a:p>
            <a:r>
              <a:rPr lang="en-US" dirty="0" smtClean="0"/>
              <a:t>If you keep an electronic copy, it can be a good idea to use a nickname in case of hackers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84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report with the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Legally, all of your patients have the right to have an access to your reports</a:t>
            </a:r>
          </a:p>
          <a:p>
            <a:r>
              <a:rPr lang="en-US" dirty="0" smtClean="0"/>
              <a:t>This means that you should be very careful about what you have written </a:t>
            </a:r>
            <a:r>
              <a:rPr lang="en-US" dirty="0" smtClean="0">
                <a:sym typeface="Wingdings"/>
              </a:rPr>
              <a:t> sharing information can cause some troubles</a:t>
            </a:r>
          </a:p>
          <a:p>
            <a:r>
              <a:rPr lang="en-US" dirty="0" smtClean="0">
                <a:sym typeface="Wingdings"/>
              </a:rPr>
              <a:t>You should indicate that you will keep records and they have the right to have an access</a:t>
            </a:r>
          </a:p>
          <a:p>
            <a:r>
              <a:rPr lang="en-US" dirty="0" smtClean="0">
                <a:sym typeface="Wingdings"/>
              </a:rPr>
              <a:t>Warn them that you have used terminology</a:t>
            </a:r>
          </a:p>
          <a:p>
            <a:r>
              <a:rPr lang="en-US" dirty="0" smtClean="0">
                <a:sym typeface="Wingdings"/>
              </a:rPr>
              <a:t>If the patient demands to read the report, you can say that you would like to review to eliminate the possibility to have a misunderstanding</a:t>
            </a:r>
          </a:p>
          <a:p>
            <a:r>
              <a:rPr lang="en-US" dirty="0" smtClean="0">
                <a:sym typeface="Wingdings"/>
              </a:rPr>
              <a:t>Arrange a new appointment and have a look together</a:t>
            </a:r>
          </a:p>
          <a:p>
            <a:r>
              <a:rPr lang="en-US" dirty="0" smtClean="0">
                <a:sym typeface="Wingdings"/>
              </a:rPr>
              <a:t>If s/he is not your patient anymore, you can choose to send it to the patient; give it to another health professional; or refuse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0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NOT for intervention</a:t>
            </a:r>
          </a:p>
          <a:p>
            <a:endParaRPr lang="en-US" dirty="0" smtClean="0"/>
          </a:p>
          <a:p>
            <a:r>
              <a:rPr lang="en-US" dirty="0" smtClean="0"/>
              <a:t>The content of the intake interview depends on the interviewer, institution, and the reasons of the interview</a:t>
            </a:r>
          </a:p>
          <a:p>
            <a:endParaRPr lang="en-US" dirty="0" smtClean="0"/>
          </a:p>
          <a:p>
            <a:r>
              <a:rPr lang="en-US" dirty="0" smtClean="0"/>
              <a:t>We take the first data from our observations, referral form and registration information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10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</a:t>
            </a:r>
            <a:r>
              <a:rPr lang="en-US" dirty="0" smtClean="0"/>
              <a:t>Intake </a:t>
            </a:r>
            <a:r>
              <a:rPr lang="en-US" dirty="0"/>
              <a:t>I</a:t>
            </a:r>
            <a:r>
              <a:rPr lang="en-US" dirty="0" smtClean="0"/>
              <a:t>nterview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Reasons for referral, questioning therapy goals, defining and evaluating them</a:t>
            </a:r>
          </a:p>
          <a:p>
            <a:endParaRPr lang="en-US" dirty="0" smtClean="0"/>
          </a:p>
          <a:p>
            <a:r>
              <a:rPr lang="en-US" dirty="0" smtClean="0"/>
              <a:t>Collecting information about the styles of interpersonal relationships, skills, and personal history</a:t>
            </a:r>
          </a:p>
          <a:p>
            <a:endParaRPr lang="en-US" dirty="0" smtClean="0"/>
          </a:p>
          <a:p>
            <a:r>
              <a:rPr lang="en-US" dirty="0" smtClean="0"/>
              <a:t>Evaluating up – to – date circumstances and functionality</a:t>
            </a:r>
          </a:p>
          <a:p>
            <a:endParaRPr lang="en-US" dirty="0"/>
          </a:p>
          <a:p>
            <a:r>
              <a:rPr lang="en-US" dirty="0" smtClean="0"/>
              <a:t>Sharing related information with other related mental health professionals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60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collect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your question “</a:t>
            </a:r>
            <a:r>
              <a:rPr lang="en-US" dirty="0" err="1" smtClean="0"/>
              <a:t>Sizi</a:t>
            </a:r>
            <a:r>
              <a:rPr lang="en-US" dirty="0" smtClean="0"/>
              <a:t> </a:t>
            </a:r>
            <a:r>
              <a:rPr lang="en-US" dirty="0" err="1" smtClean="0"/>
              <a:t>bugün</a:t>
            </a:r>
            <a:r>
              <a:rPr lang="en-US" dirty="0" smtClean="0"/>
              <a:t> </a:t>
            </a:r>
            <a:r>
              <a:rPr lang="en-US" dirty="0" err="1" smtClean="0"/>
              <a:t>buraya</a:t>
            </a:r>
            <a:r>
              <a:rPr lang="en-US" dirty="0" smtClean="0"/>
              <a:t> </a:t>
            </a:r>
            <a:r>
              <a:rPr lang="en-US" dirty="0" err="1" smtClean="0"/>
              <a:t>getiren</a:t>
            </a:r>
            <a:r>
              <a:rPr lang="en-US" dirty="0" smtClean="0"/>
              <a:t> </a:t>
            </a:r>
            <a:r>
              <a:rPr lang="en-US" dirty="0" err="1" smtClean="0"/>
              <a:t>sebep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?”, try to understand the reasons of consultation around 15 </a:t>
            </a:r>
            <a:r>
              <a:rPr lang="en-US" dirty="0" err="1" smtClean="0"/>
              <a:t>mins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During this, to develop therapeutic bond use non – directive listening </a:t>
            </a:r>
            <a:r>
              <a:rPr lang="en-US" dirty="0" err="1" smtClean="0"/>
              <a:t>behaviours</a:t>
            </a:r>
            <a:r>
              <a:rPr lang="en-US" dirty="0" smtClean="0"/>
              <a:t>, positive attending </a:t>
            </a:r>
            <a:r>
              <a:rPr lang="en-US" dirty="0" err="1" smtClean="0"/>
              <a:t>behaviours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When you have an impression about the basic problems, use directive questioning</a:t>
            </a:r>
          </a:p>
        </p:txBody>
      </p:sp>
    </p:spTree>
    <p:extLst>
      <p:ext uri="{BB962C8B-B14F-4D97-AF65-F5344CB8AC3E}">
        <p14:creationId xmlns:p14="http://schemas.microsoft.com/office/powerpoint/2010/main" val="24578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patients mostly do not consult with pure symptoms so in order to differentiate and to make differential diagnosis, you generally need to know the basics of DSM – V</a:t>
            </a:r>
          </a:p>
          <a:p>
            <a:endParaRPr lang="en-US" dirty="0"/>
          </a:p>
          <a:p>
            <a:r>
              <a:rPr lang="en-US" dirty="0" smtClean="0"/>
              <a:t>The problems are related to the therapy goals so while summarizing, try to emphasize the goals and change</a:t>
            </a:r>
          </a:p>
          <a:p>
            <a:endParaRPr lang="en-US" dirty="0"/>
          </a:p>
          <a:p>
            <a:r>
              <a:rPr lang="en-US" dirty="0" smtClean="0"/>
              <a:t>Also, you will make the patient create more realistic therapy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829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Patients generally complain about people around them, express their concerns about their lives and their symptoms are ambiguous</a:t>
            </a:r>
          </a:p>
          <a:p>
            <a:endParaRPr lang="en-US" dirty="0" smtClean="0"/>
          </a:p>
          <a:p>
            <a:r>
              <a:rPr lang="en-US" dirty="0" smtClean="0"/>
              <a:t>You have to understand the problem areas and goals in the first quarter of the interview in order to move directive questioning to define the emotional, </a:t>
            </a:r>
            <a:r>
              <a:rPr lang="en-US" dirty="0" err="1" smtClean="0"/>
              <a:t>behavioural</a:t>
            </a:r>
            <a:r>
              <a:rPr lang="en-US" dirty="0" smtClean="0"/>
              <a:t> and mental problems </a:t>
            </a:r>
          </a:p>
          <a:p>
            <a:endParaRPr lang="en-US" dirty="0"/>
          </a:p>
          <a:p>
            <a:r>
              <a:rPr lang="en-US" dirty="0" smtClean="0"/>
              <a:t>We try to make the patient think about the other problem areas and frame the problems, choose them and determine the goals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672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need to help the patient define the problems and concerns</a:t>
            </a:r>
          </a:p>
          <a:p>
            <a:endParaRPr lang="en-US" dirty="0"/>
          </a:p>
          <a:p>
            <a:r>
              <a:rPr lang="en-US" dirty="0" smtClean="0"/>
              <a:t>This is about guided discovery – as a therapist you have to discuss, clarify, summarize and frame these problems</a:t>
            </a:r>
          </a:p>
          <a:p>
            <a:endParaRPr lang="en-US" dirty="0"/>
          </a:p>
          <a:p>
            <a:r>
              <a:rPr lang="en-US" dirty="0" smtClean="0"/>
              <a:t>After all of these are done, you need to move the area that is the most problematic for the patient</a:t>
            </a:r>
          </a:p>
          <a:p>
            <a:endParaRPr lang="en-US" dirty="0"/>
          </a:p>
          <a:p>
            <a:r>
              <a:rPr lang="en-US" dirty="0" smtClean="0"/>
              <a:t>Even if you know which problem area causes other dysfunctions, you start with the problem that the patient indicates</a:t>
            </a:r>
          </a:p>
        </p:txBody>
      </p:sp>
    </p:spTree>
    <p:extLst>
      <p:ext uri="{BB962C8B-B14F-4D97-AF65-F5344CB8AC3E}">
        <p14:creationId xmlns:p14="http://schemas.microsoft.com/office/powerpoint/2010/main" val="2387370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Focusing on the patient’s indication shows your respect, that you listen to him/her, empathy, facilitates to gain trust, and breaks any possible resistance</a:t>
            </a:r>
          </a:p>
          <a:p>
            <a:endParaRPr lang="en-US" dirty="0"/>
          </a:p>
          <a:p>
            <a:r>
              <a:rPr lang="en-US" dirty="0" smtClean="0"/>
              <a:t>Only by this way, you can do motivational interviewing and direct your patient to the area you would like to study on</a:t>
            </a:r>
          </a:p>
          <a:p>
            <a:endParaRPr lang="en-US" dirty="0" smtClean="0"/>
          </a:p>
          <a:p>
            <a:r>
              <a:rPr lang="en-US" dirty="0" smtClean="0"/>
              <a:t>WARNING: If the patient does not define his/her concerns as problems – YOU SHOULD NOT EITHER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0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1548</TotalTime>
  <Words>2075</Words>
  <Application>Microsoft Macintosh PowerPoint</Application>
  <PresentationFormat>On-screen Show (4:3)</PresentationFormat>
  <Paragraphs>191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Perspective</vt:lpstr>
      <vt:lpstr>INTAKE INTERVIEW AND REPORT WRITING</vt:lpstr>
      <vt:lpstr>What Is Intake Interview?</vt:lpstr>
      <vt:lpstr>PowerPoint Presentation</vt:lpstr>
      <vt:lpstr>Goals of Intake Interview</vt:lpstr>
      <vt:lpstr>How to collect information?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conceptualize  problem areas? </vt:lpstr>
      <vt:lpstr>PowerPoint Presentation</vt:lpstr>
      <vt:lpstr>Obtaining history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Evaluating interpersonal relationship styles</vt:lpstr>
      <vt:lpstr>PowerPoint Presentation</vt:lpstr>
      <vt:lpstr>Evaluating functionality</vt:lpstr>
      <vt:lpstr>Evaluating therapy goals and tracking change</vt:lpstr>
      <vt:lpstr>Intake Interview Report</vt:lpstr>
      <vt:lpstr>Defining target group</vt:lpstr>
      <vt:lpstr>Defining structure and content</vt:lpstr>
      <vt:lpstr>What can be included  to the report?</vt:lpstr>
      <vt:lpstr>Writing open and core information</vt:lpstr>
      <vt:lpstr>Confidentiality of the report</vt:lpstr>
      <vt:lpstr>Sharing report with the patient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INTERVIEW</dc:title>
  <dc:creator>Ozlem Ataoglu</dc:creator>
  <cp:lastModifiedBy>Ozlem Ataoglu</cp:lastModifiedBy>
  <cp:revision>70</cp:revision>
  <dcterms:created xsi:type="dcterms:W3CDTF">2017-03-20T12:08:00Z</dcterms:created>
  <dcterms:modified xsi:type="dcterms:W3CDTF">2017-03-22T16:06:07Z</dcterms:modified>
</cp:coreProperties>
</file>