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132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tr-TR"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3/31/17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3/31/17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tr-TR"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tr-TR"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tr-TR"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tr-TR"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tr-TR"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tr-TR"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tr-TR"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tr-TR"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tr-TR"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tr-TR"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tr-TR"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3/31/17</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tr-TR"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tr-TR"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3/31/17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tr-TR"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3/31/17</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200" dirty="0" smtClean="0"/>
              <a:t>Mental Status Examination</a:t>
            </a:r>
            <a:endParaRPr lang="en-US" sz="3200" dirty="0"/>
          </a:p>
        </p:txBody>
      </p:sp>
      <p:sp>
        <p:nvSpPr>
          <p:cNvPr id="3" name="Subtitle 2"/>
          <p:cNvSpPr>
            <a:spLocks noGrp="1"/>
          </p:cNvSpPr>
          <p:nvPr>
            <p:ph type="subTitle" idx="1"/>
          </p:nvPr>
        </p:nvSpPr>
        <p:spPr/>
        <p:txBody>
          <a:bodyPr/>
          <a:lstStyle/>
          <a:p>
            <a:r>
              <a:rPr lang="en-US" dirty="0" smtClean="0"/>
              <a:t>Chapter 8		</a:t>
            </a:r>
          </a:p>
          <a:p>
            <a:r>
              <a:rPr lang="en-US" dirty="0" err="1" smtClean="0"/>
              <a:t>Uzm</a:t>
            </a:r>
            <a:r>
              <a:rPr lang="en-US" dirty="0" smtClean="0"/>
              <a:t>. </a:t>
            </a:r>
            <a:r>
              <a:rPr lang="en-US" dirty="0" err="1" smtClean="0"/>
              <a:t>Psk</a:t>
            </a:r>
            <a:r>
              <a:rPr lang="en-US" dirty="0" smtClean="0"/>
              <a:t>. </a:t>
            </a:r>
            <a:r>
              <a:rPr lang="en-US" dirty="0" err="1" smtClean="0"/>
              <a:t>Özlem</a:t>
            </a:r>
            <a:r>
              <a:rPr lang="en-US" dirty="0" smtClean="0"/>
              <a:t> </a:t>
            </a:r>
            <a:r>
              <a:rPr lang="en-US" dirty="0" err="1" smtClean="0"/>
              <a:t>Ataoğlu</a:t>
            </a:r>
            <a:endParaRPr lang="en-US" dirty="0"/>
          </a:p>
        </p:txBody>
      </p:sp>
    </p:spTree>
    <p:extLst>
      <p:ext uri="{BB962C8B-B14F-4D97-AF65-F5344CB8AC3E}">
        <p14:creationId xmlns:p14="http://schemas.microsoft.com/office/powerpoint/2010/main" val="2982152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Consciousness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If your patient is under vegetative state, this means s/he is unconscious</a:t>
            </a:r>
          </a:p>
          <a:p>
            <a:r>
              <a:rPr lang="en-US" dirty="0" smtClean="0"/>
              <a:t>Consciousness has its levels to being unconscious</a:t>
            </a:r>
          </a:p>
          <a:p>
            <a:pPr lvl="1"/>
            <a:r>
              <a:rPr lang="en-US" i="1" dirty="0" smtClean="0"/>
              <a:t>Clouding of (cloudy) consciousness: </a:t>
            </a:r>
            <a:r>
              <a:rPr lang="en-US" dirty="0" smtClean="0"/>
              <a:t>Lack of full consciousness. Sensorial stimulus cannot create an exact perception. Orientation, attention and perception is damaged. There is psychomotor retardation, reactions are slowed down, cognition is confused. It is common in organic brain syndromes/disorders</a:t>
            </a:r>
          </a:p>
          <a:p>
            <a:pPr lvl="1"/>
            <a:r>
              <a:rPr lang="en-US" i="1" dirty="0" smtClean="0"/>
              <a:t>Delirium:</a:t>
            </a:r>
            <a:r>
              <a:rPr lang="en-US" dirty="0" smtClean="0"/>
              <a:t> Fear and hallucinations are basic factors. The patient is confused, anxious, restless, agitated; orientation is damaged. The patient can fee that s/he lives in a dream. Delusions can be observed. The table is wavy, can change within hours/days. The most common reasons </a:t>
            </a:r>
            <a:r>
              <a:rPr lang="en-US" dirty="0" smtClean="0">
                <a:sym typeface="Wingdings"/>
              </a:rPr>
              <a:t> substance, drug intoxication; metabolic disorders (diabetes); organic brain syndrome; secondary development due to sudden quit of alcohol</a:t>
            </a:r>
            <a:endParaRPr lang="en-US" dirty="0"/>
          </a:p>
        </p:txBody>
      </p:sp>
    </p:spTree>
    <p:extLst>
      <p:ext uri="{BB962C8B-B14F-4D97-AF65-F5344CB8AC3E}">
        <p14:creationId xmlns:p14="http://schemas.microsoft.com/office/powerpoint/2010/main" val="7554526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i="1" dirty="0" smtClean="0"/>
              <a:t>Stupor: </a:t>
            </a:r>
            <a:r>
              <a:rPr lang="en-US" dirty="0" smtClean="0"/>
              <a:t>Being almost unconscious. The patient cannot react or develop any awareness. The patient is mutated, </a:t>
            </a:r>
            <a:r>
              <a:rPr lang="en-US" dirty="0" err="1" smtClean="0"/>
              <a:t>akinetic</a:t>
            </a:r>
            <a:r>
              <a:rPr lang="en-US" dirty="0" smtClean="0"/>
              <a:t> but still conscious, reflexes are normal; eyes are open, can follow the visual stimulus; if it is closed, shows resistance to open them; can remember the memories from stupor state</a:t>
            </a:r>
          </a:p>
          <a:p>
            <a:pPr lvl="1"/>
            <a:endParaRPr lang="en-US" dirty="0" smtClean="0"/>
          </a:p>
          <a:p>
            <a:pPr lvl="1"/>
            <a:r>
              <a:rPr lang="en-US" i="1" dirty="0" smtClean="0"/>
              <a:t>Coma: </a:t>
            </a:r>
            <a:r>
              <a:rPr lang="en-US" dirty="0" smtClean="0"/>
              <a:t>The most severe state of stupor. The patient is unconscious, cannot show any voluntary actions. The most common reasons </a:t>
            </a:r>
            <a:r>
              <a:rPr lang="en-US" dirty="0" smtClean="0">
                <a:sym typeface="Wingdings"/>
              </a:rPr>
              <a:t> diabetic coma, head trauma, uremic coma, acute alcoholism</a:t>
            </a:r>
            <a:r>
              <a:rPr lang="en-US" i="1" dirty="0" smtClean="0">
                <a:sym typeface="Wingdings"/>
              </a:rPr>
              <a:t>, opiates, etc.</a:t>
            </a:r>
            <a:endParaRPr lang="en-US" dirty="0" smtClean="0">
              <a:sym typeface="Wingdings"/>
            </a:endParaRPr>
          </a:p>
        </p:txBody>
      </p:sp>
    </p:spTree>
    <p:extLst>
      <p:ext uri="{BB962C8B-B14F-4D97-AF65-F5344CB8AC3E}">
        <p14:creationId xmlns:p14="http://schemas.microsoft.com/office/powerpoint/2010/main" val="40904936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Orientation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It is aimed to evaluate whether the patient has an awareness about their state.</a:t>
            </a:r>
          </a:p>
          <a:p>
            <a:r>
              <a:rPr lang="en-US" dirty="0" smtClean="0"/>
              <a:t>We try to evaluate basic cognitive functioning</a:t>
            </a:r>
          </a:p>
          <a:p>
            <a:r>
              <a:rPr lang="en-US" dirty="0" smtClean="0"/>
              <a:t>Our basic questions to measure orientation are who, where, when.</a:t>
            </a:r>
          </a:p>
          <a:p>
            <a:r>
              <a:rPr lang="en-US" dirty="0" smtClean="0"/>
              <a:t>If the patient shows resistance to answer, changes to topic and if the other clinical observations support, this means that the patient has disorientation</a:t>
            </a:r>
          </a:p>
          <a:p>
            <a:r>
              <a:rPr lang="en-US" dirty="0" smtClean="0"/>
              <a:t>You can vary the questions according to the patient’s level of intelligence, education, cultural background</a:t>
            </a:r>
          </a:p>
          <a:p>
            <a:r>
              <a:rPr lang="en-US" dirty="0" smtClean="0"/>
              <a:t>If the patient starts to show disorientation signs, s/he will first lose time, then place and then person awareness</a:t>
            </a:r>
          </a:p>
          <a:p>
            <a:r>
              <a:rPr lang="en-US" dirty="0" smtClean="0"/>
              <a:t>Before you start asking these orientation questions, use a swing question at the beginning</a:t>
            </a:r>
          </a:p>
        </p:txBody>
      </p:sp>
    </p:spTree>
    <p:extLst>
      <p:ext uri="{BB962C8B-B14F-4D97-AF65-F5344CB8AC3E}">
        <p14:creationId xmlns:p14="http://schemas.microsoft.com/office/powerpoint/2010/main" val="4716215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smtClean="0"/>
              <a:t>“</a:t>
            </a:r>
            <a:r>
              <a:rPr lang="en-US" dirty="0" err="1" smtClean="0"/>
              <a:t>Adınız</a:t>
            </a:r>
            <a:r>
              <a:rPr lang="en-US" dirty="0" smtClean="0"/>
              <a:t> </a:t>
            </a:r>
            <a:r>
              <a:rPr lang="en-US" dirty="0" err="1" smtClean="0"/>
              <a:t>nedir</a:t>
            </a:r>
            <a:r>
              <a:rPr lang="en-US" dirty="0" smtClean="0"/>
              <a:t>?”</a:t>
            </a:r>
          </a:p>
          <a:p>
            <a:r>
              <a:rPr lang="en-US" dirty="0" smtClean="0"/>
              <a:t>“</a:t>
            </a:r>
            <a:r>
              <a:rPr lang="en-US" dirty="0" err="1" smtClean="0"/>
              <a:t>Şu</a:t>
            </a:r>
            <a:r>
              <a:rPr lang="en-US" dirty="0" smtClean="0"/>
              <a:t> </a:t>
            </a:r>
            <a:r>
              <a:rPr lang="en-US" dirty="0" err="1" smtClean="0"/>
              <a:t>anda</a:t>
            </a:r>
            <a:r>
              <a:rPr lang="en-US" dirty="0" smtClean="0"/>
              <a:t> </a:t>
            </a:r>
            <a:r>
              <a:rPr lang="en-US" dirty="0" err="1" smtClean="0"/>
              <a:t>neredeyiz</a:t>
            </a:r>
            <a:r>
              <a:rPr lang="en-US" dirty="0" smtClean="0"/>
              <a:t>?”</a:t>
            </a:r>
          </a:p>
          <a:p>
            <a:r>
              <a:rPr lang="en-US" dirty="0" smtClean="0"/>
              <a:t>“</a:t>
            </a:r>
            <a:r>
              <a:rPr lang="en-US" dirty="0" err="1" smtClean="0"/>
              <a:t>Bugün</a:t>
            </a:r>
            <a:r>
              <a:rPr lang="en-US" dirty="0" smtClean="0"/>
              <a:t> </a:t>
            </a:r>
            <a:r>
              <a:rPr lang="en-US" dirty="0" err="1" smtClean="0"/>
              <a:t>günlerden</a:t>
            </a:r>
            <a:r>
              <a:rPr lang="en-US" dirty="0" smtClean="0"/>
              <a:t> ne?”</a:t>
            </a:r>
          </a:p>
          <a:p>
            <a:r>
              <a:rPr lang="en-US" dirty="0" smtClean="0"/>
              <a:t>“</a:t>
            </a:r>
            <a:r>
              <a:rPr lang="en-US" dirty="0" err="1" smtClean="0"/>
              <a:t>Eviniz</a:t>
            </a:r>
            <a:r>
              <a:rPr lang="en-US" dirty="0" smtClean="0"/>
              <a:t> </a:t>
            </a:r>
            <a:r>
              <a:rPr lang="en-US" dirty="0" err="1" smtClean="0"/>
              <a:t>hangi</a:t>
            </a:r>
            <a:r>
              <a:rPr lang="en-US" dirty="0" smtClean="0"/>
              <a:t> </a:t>
            </a:r>
            <a:r>
              <a:rPr lang="en-US" dirty="0" err="1" smtClean="0"/>
              <a:t>ilçede</a:t>
            </a:r>
            <a:r>
              <a:rPr lang="en-US" dirty="0" smtClean="0"/>
              <a:t>?”</a:t>
            </a:r>
          </a:p>
          <a:p>
            <a:r>
              <a:rPr lang="en-US" dirty="0" smtClean="0"/>
              <a:t>“</a:t>
            </a:r>
            <a:r>
              <a:rPr lang="en-US" dirty="0" err="1" smtClean="0"/>
              <a:t>Şu</a:t>
            </a:r>
            <a:r>
              <a:rPr lang="en-US" dirty="0" smtClean="0"/>
              <a:t> </a:t>
            </a:r>
            <a:r>
              <a:rPr lang="en-US" dirty="0" err="1" smtClean="0"/>
              <a:t>anki</a:t>
            </a:r>
            <a:r>
              <a:rPr lang="en-US" dirty="0" smtClean="0"/>
              <a:t> </a:t>
            </a:r>
            <a:r>
              <a:rPr lang="en-US" dirty="0" err="1" smtClean="0"/>
              <a:t>cumhurbaşkanımızın</a:t>
            </a:r>
            <a:r>
              <a:rPr lang="en-US" dirty="0" smtClean="0"/>
              <a:t> </a:t>
            </a:r>
            <a:r>
              <a:rPr lang="en-US" dirty="0" err="1" smtClean="0"/>
              <a:t>adı</a:t>
            </a:r>
            <a:r>
              <a:rPr lang="en-US" dirty="0" smtClean="0"/>
              <a:t> </a:t>
            </a:r>
            <a:r>
              <a:rPr lang="en-US" dirty="0" err="1" smtClean="0"/>
              <a:t>nedir</a:t>
            </a:r>
            <a:r>
              <a:rPr lang="en-US" dirty="0" smtClean="0"/>
              <a:t>?”</a:t>
            </a:r>
          </a:p>
          <a:p>
            <a:r>
              <a:rPr lang="en-US" dirty="0" smtClean="0"/>
              <a:t>“</a:t>
            </a:r>
            <a:r>
              <a:rPr lang="en-US" dirty="0" err="1" smtClean="0"/>
              <a:t>Doktorunuzun</a:t>
            </a:r>
            <a:r>
              <a:rPr lang="en-US" dirty="0" smtClean="0"/>
              <a:t> </a:t>
            </a:r>
            <a:r>
              <a:rPr lang="en-US" dirty="0" err="1" smtClean="0"/>
              <a:t>adı</a:t>
            </a:r>
            <a:r>
              <a:rPr lang="en-US" dirty="0" smtClean="0"/>
              <a:t> </a:t>
            </a:r>
            <a:r>
              <a:rPr lang="en-US" dirty="0" err="1" smtClean="0"/>
              <a:t>nedir</a:t>
            </a:r>
            <a:r>
              <a:rPr lang="en-US" dirty="0" smtClean="0"/>
              <a:t>?”</a:t>
            </a:r>
          </a:p>
          <a:p>
            <a:r>
              <a:rPr lang="en-US" dirty="0" smtClean="0"/>
              <a:t>“</a:t>
            </a:r>
            <a:r>
              <a:rPr lang="en-US" dirty="0" err="1" smtClean="0"/>
              <a:t>Odanız</a:t>
            </a:r>
            <a:r>
              <a:rPr lang="en-US" dirty="0" smtClean="0"/>
              <a:t> </a:t>
            </a:r>
            <a:r>
              <a:rPr lang="en-US" dirty="0" err="1" smtClean="0"/>
              <a:t>hangi</a:t>
            </a:r>
            <a:r>
              <a:rPr lang="en-US" dirty="0" smtClean="0"/>
              <a:t> </a:t>
            </a:r>
            <a:r>
              <a:rPr lang="en-US" dirty="0" err="1" smtClean="0"/>
              <a:t>katta</a:t>
            </a:r>
            <a:r>
              <a:rPr lang="en-US" dirty="0" smtClean="0"/>
              <a:t>? </a:t>
            </a:r>
            <a:r>
              <a:rPr lang="en-US" dirty="0" err="1" smtClean="0"/>
              <a:t>Kaç</a:t>
            </a:r>
            <a:r>
              <a:rPr lang="en-US" dirty="0" smtClean="0"/>
              <a:t> </a:t>
            </a:r>
            <a:r>
              <a:rPr lang="en-US" dirty="0" err="1" smtClean="0"/>
              <a:t>numaralı</a:t>
            </a:r>
            <a:r>
              <a:rPr lang="en-US" dirty="0" smtClean="0"/>
              <a:t> </a:t>
            </a:r>
            <a:r>
              <a:rPr lang="en-US" dirty="0" err="1" smtClean="0"/>
              <a:t>oda</a:t>
            </a:r>
            <a:r>
              <a:rPr lang="en-US" dirty="0" smtClean="0"/>
              <a:t>?”</a:t>
            </a:r>
          </a:p>
          <a:p>
            <a:r>
              <a:rPr lang="en-US" dirty="0" smtClean="0"/>
              <a:t>“</a:t>
            </a:r>
            <a:r>
              <a:rPr lang="en-US" dirty="0" err="1" smtClean="0"/>
              <a:t>Bugün</a:t>
            </a:r>
            <a:r>
              <a:rPr lang="en-US" dirty="0" smtClean="0"/>
              <a:t> </a:t>
            </a:r>
            <a:r>
              <a:rPr lang="en-US" dirty="0" err="1" smtClean="0"/>
              <a:t>öğlen</a:t>
            </a:r>
            <a:r>
              <a:rPr lang="en-US" dirty="0" smtClean="0"/>
              <a:t> </a:t>
            </a:r>
            <a:r>
              <a:rPr lang="en-US" dirty="0" err="1" smtClean="0"/>
              <a:t>yemeğini</a:t>
            </a:r>
            <a:r>
              <a:rPr lang="en-US" dirty="0" smtClean="0"/>
              <a:t> </a:t>
            </a:r>
            <a:r>
              <a:rPr lang="en-US" dirty="0" err="1" smtClean="0"/>
              <a:t>kaçta</a:t>
            </a:r>
            <a:r>
              <a:rPr lang="en-US" dirty="0" smtClean="0"/>
              <a:t> </a:t>
            </a:r>
            <a:r>
              <a:rPr lang="en-US" dirty="0" err="1" smtClean="0"/>
              <a:t>yediniz</a:t>
            </a:r>
            <a:r>
              <a:rPr lang="en-US" dirty="0" smtClean="0"/>
              <a:t>?”</a:t>
            </a:r>
          </a:p>
          <a:p>
            <a:r>
              <a:rPr lang="en-US" dirty="0" smtClean="0"/>
              <a:t>“</a:t>
            </a:r>
            <a:r>
              <a:rPr lang="en-US" dirty="0" err="1" smtClean="0"/>
              <a:t>Refakatçinizin</a:t>
            </a:r>
            <a:r>
              <a:rPr lang="en-US" dirty="0" smtClean="0"/>
              <a:t> </a:t>
            </a:r>
            <a:r>
              <a:rPr lang="en-US" dirty="0" err="1" smtClean="0"/>
              <a:t>adı</a:t>
            </a:r>
            <a:r>
              <a:rPr lang="en-US" dirty="0" smtClean="0"/>
              <a:t> </a:t>
            </a:r>
            <a:r>
              <a:rPr lang="en-US" dirty="0" err="1" smtClean="0"/>
              <a:t>nedir</a:t>
            </a:r>
            <a:r>
              <a:rPr lang="en-US" dirty="0" smtClean="0"/>
              <a:t>?”</a:t>
            </a:r>
          </a:p>
          <a:p>
            <a:r>
              <a:rPr lang="en-US" dirty="0" smtClean="0"/>
              <a:t>“</a:t>
            </a:r>
            <a:r>
              <a:rPr lang="en-US" dirty="0" err="1" smtClean="0"/>
              <a:t>Şu</a:t>
            </a:r>
            <a:r>
              <a:rPr lang="en-US" dirty="0" smtClean="0"/>
              <a:t> an </a:t>
            </a:r>
            <a:r>
              <a:rPr lang="en-US" dirty="0" err="1" smtClean="0"/>
              <a:t>kaçıncı</a:t>
            </a:r>
            <a:r>
              <a:rPr lang="en-US" dirty="0" smtClean="0"/>
              <a:t> </a:t>
            </a:r>
            <a:r>
              <a:rPr lang="en-US" dirty="0" err="1" smtClean="0"/>
              <a:t>kattayız</a:t>
            </a:r>
            <a:r>
              <a:rPr lang="en-US" dirty="0" smtClean="0"/>
              <a:t>?”</a:t>
            </a:r>
          </a:p>
          <a:p>
            <a:r>
              <a:rPr lang="en-US" dirty="0" smtClean="0"/>
              <a:t>“</a:t>
            </a:r>
            <a:r>
              <a:rPr lang="en-US" dirty="0" err="1" smtClean="0"/>
              <a:t>Hangi</a:t>
            </a:r>
            <a:r>
              <a:rPr lang="en-US" dirty="0" smtClean="0"/>
              <a:t> </a:t>
            </a:r>
            <a:r>
              <a:rPr lang="en-US" dirty="0" err="1" smtClean="0"/>
              <a:t>mevsimdeyiz</a:t>
            </a:r>
            <a:r>
              <a:rPr lang="en-US" dirty="0" smtClean="0"/>
              <a:t>?”</a:t>
            </a:r>
          </a:p>
          <a:p>
            <a:r>
              <a:rPr lang="en-US" dirty="0" smtClean="0"/>
              <a:t>“</a:t>
            </a:r>
            <a:r>
              <a:rPr lang="en-US" dirty="0" err="1" smtClean="0"/>
              <a:t>Buraya</a:t>
            </a:r>
            <a:r>
              <a:rPr lang="en-US" dirty="0" smtClean="0"/>
              <a:t> </a:t>
            </a:r>
            <a:r>
              <a:rPr lang="en-US" dirty="0" err="1" smtClean="0"/>
              <a:t>geleli</a:t>
            </a:r>
            <a:r>
              <a:rPr lang="en-US" dirty="0" smtClean="0"/>
              <a:t> </a:t>
            </a:r>
            <a:r>
              <a:rPr lang="en-US" dirty="0" err="1" smtClean="0"/>
              <a:t>kaç</a:t>
            </a:r>
            <a:r>
              <a:rPr lang="en-US" dirty="0" smtClean="0"/>
              <a:t> </a:t>
            </a:r>
            <a:r>
              <a:rPr lang="en-US" dirty="0" err="1" smtClean="0"/>
              <a:t>gün</a:t>
            </a:r>
            <a:r>
              <a:rPr lang="en-US" dirty="0" smtClean="0"/>
              <a:t> </a:t>
            </a:r>
            <a:r>
              <a:rPr lang="en-US" dirty="0" err="1" smtClean="0"/>
              <a:t>oldu</a:t>
            </a:r>
            <a:r>
              <a:rPr lang="en-US" dirty="0" smtClean="0"/>
              <a:t>?”</a:t>
            </a:r>
            <a:endParaRPr lang="en-US" dirty="0"/>
          </a:p>
        </p:txBody>
      </p:sp>
    </p:spTree>
    <p:extLst>
      <p:ext uri="{BB962C8B-B14F-4D97-AF65-F5344CB8AC3E}">
        <p14:creationId xmlns:p14="http://schemas.microsoft.com/office/powerpoint/2010/main" val="23202433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You can use these words while reporting consciousness and orientation </a:t>
            </a:r>
            <a:r>
              <a:rPr lang="en-US" dirty="0" smtClean="0">
                <a:sym typeface="Wingdings"/>
              </a:rPr>
              <a:t> conscious, confused, blurry, unconscious, coma</a:t>
            </a:r>
          </a:p>
          <a:p>
            <a:endParaRPr lang="en-US" dirty="0">
              <a:sym typeface="Wingdings"/>
            </a:endParaRPr>
          </a:p>
          <a:p>
            <a:r>
              <a:rPr lang="en-US" dirty="0" smtClean="0">
                <a:sym typeface="Wingdings"/>
              </a:rPr>
              <a:t>“Melisa </a:t>
            </a:r>
            <a:r>
              <a:rPr lang="en-US" dirty="0" err="1" smtClean="0">
                <a:sym typeface="Wingdings"/>
              </a:rPr>
              <a:t>Hanım</a:t>
            </a:r>
            <a:r>
              <a:rPr lang="en-US" dirty="0" smtClean="0">
                <a:sym typeface="Wingdings"/>
              </a:rPr>
              <a:t> </a:t>
            </a:r>
            <a:r>
              <a:rPr lang="en-US" dirty="0" err="1" smtClean="0">
                <a:sym typeface="Wingdings"/>
              </a:rPr>
              <a:t>uyanık</a:t>
            </a:r>
            <a:r>
              <a:rPr lang="en-US" dirty="0" smtClean="0">
                <a:sym typeface="Wingdings"/>
              </a:rPr>
              <a:t> (</a:t>
            </a:r>
            <a:r>
              <a:rPr lang="en-US" dirty="0" err="1" smtClean="0">
                <a:sym typeface="Wingdings"/>
              </a:rPr>
              <a:t>concsious</a:t>
            </a:r>
            <a:r>
              <a:rPr lang="en-US" dirty="0" smtClean="0">
                <a:sym typeface="Wingdings"/>
              </a:rPr>
              <a:t>); </a:t>
            </a:r>
            <a:r>
              <a:rPr lang="en-US" dirty="0" err="1" smtClean="0">
                <a:sym typeface="Wingdings"/>
              </a:rPr>
              <a:t>kişi</a:t>
            </a:r>
            <a:r>
              <a:rPr lang="en-US" dirty="0" smtClean="0">
                <a:sym typeface="Wingdings"/>
              </a:rPr>
              <a:t>, </a:t>
            </a:r>
            <a:r>
              <a:rPr lang="en-US" dirty="0" err="1" smtClean="0">
                <a:sym typeface="Wingdings"/>
              </a:rPr>
              <a:t>zaman</a:t>
            </a:r>
            <a:r>
              <a:rPr lang="en-US" dirty="0" smtClean="0">
                <a:sym typeface="Wingdings"/>
              </a:rPr>
              <a:t>, </a:t>
            </a:r>
            <a:r>
              <a:rPr lang="en-US" dirty="0" err="1" smtClean="0">
                <a:sym typeface="Wingdings"/>
              </a:rPr>
              <a:t>yer</a:t>
            </a:r>
            <a:r>
              <a:rPr lang="en-US" dirty="0" smtClean="0">
                <a:sym typeface="Wingdings"/>
              </a:rPr>
              <a:t> </a:t>
            </a:r>
            <a:r>
              <a:rPr lang="en-US" dirty="0" err="1" smtClean="0">
                <a:sym typeface="Wingdings"/>
              </a:rPr>
              <a:t>yönelimi</a:t>
            </a:r>
            <a:r>
              <a:rPr lang="en-US" dirty="0" smtClean="0">
                <a:sym typeface="Wingdings"/>
              </a:rPr>
              <a:t> </a:t>
            </a:r>
            <a:r>
              <a:rPr lang="en-US" dirty="0" err="1" smtClean="0">
                <a:sym typeface="Wingdings"/>
              </a:rPr>
              <a:t>yerinde</a:t>
            </a:r>
            <a:r>
              <a:rPr lang="en-US" dirty="0" smtClean="0">
                <a:sym typeface="Wingdings"/>
              </a:rPr>
              <a:t>.”</a:t>
            </a:r>
          </a:p>
          <a:p>
            <a:endParaRPr lang="en-US" dirty="0">
              <a:sym typeface="Wingdings"/>
            </a:endParaRPr>
          </a:p>
          <a:p>
            <a:r>
              <a:rPr lang="en-US" dirty="0" smtClean="0">
                <a:sym typeface="Wingdings"/>
              </a:rPr>
              <a:t>“Alp </a:t>
            </a:r>
            <a:r>
              <a:rPr lang="en-US" dirty="0" err="1" smtClean="0">
                <a:sym typeface="Wingdings"/>
              </a:rPr>
              <a:t>Bey’in</a:t>
            </a:r>
            <a:r>
              <a:rPr lang="en-US" dirty="0" smtClean="0">
                <a:sym typeface="Wingdings"/>
              </a:rPr>
              <a:t> </a:t>
            </a:r>
            <a:r>
              <a:rPr lang="en-US" dirty="0" err="1" smtClean="0">
                <a:sym typeface="Wingdings"/>
              </a:rPr>
              <a:t>bilinci</a:t>
            </a:r>
            <a:r>
              <a:rPr lang="en-US" dirty="0" smtClean="0">
                <a:sym typeface="Wingdings"/>
              </a:rPr>
              <a:t> </a:t>
            </a:r>
            <a:r>
              <a:rPr lang="en-US" dirty="0" err="1" smtClean="0">
                <a:sym typeface="Wingdings"/>
              </a:rPr>
              <a:t>karışık</a:t>
            </a:r>
            <a:r>
              <a:rPr lang="en-US" dirty="0" smtClean="0">
                <a:sym typeface="Wingdings"/>
              </a:rPr>
              <a:t>; </a:t>
            </a:r>
            <a:r>
              <a:rPr lang="en-US" dirty="0" err="1" smtClean="0">
                <a:sym typeface="Wingdings"/>
              </a:rPr>
              <a:t>kişi</a:t>
            </a:r>
            <a:r>
              <a:rPr lang="en-US" dirty="0" smtClean="0">
                <a:sym typeface="Wingdings"/>
              </a:rPr>
              <a:t> </a:t>
            </a:r>
            <a:r>
              <a:rPr lang="en-US" dirty="0" err="1" smtClean="0">
                <a:sym typeface="Wingdings"/>
              </a:rPr>
              <a:t>ve</a:t>
            </a:r>
            <a:r>
              <a:rPr lang="en-US" dirty="0" smtClean="0">
                <a:sym typeface="Wingdings"/>
              </a:rPr>
              <a:t> </a:t>
            </a:r>
            <a:r>
              <a:rPr lang="en-US" dirty="0" err="1" smtClean="0">
                <a:sym typeface="Wingdings"/>
              </a:rPr>
              <a:t>yer</a:t>
            </a:r>
            <a:r>
              <a:rPr lang="en-US" dirty="0" smtClean="0">
                <a:sym typeface="Wingdings"/>
              </a:rPr>
              <a:t> </a:t>
            </a:r>
            <a:r>
              <a:rPr lang="en-US" dirty="0" err="1" smtClean="0">
                <a:sym typeface="Wingdings"/>
              </a:rPr>
              <a:t>yönelimi</a:t>
            </a:r>
            <a:r>
              <a:rPr lang="en-US" dirty="0" smtClean="0">
                <a:sym typeface="Wingdings"/>
              </a:rPr>
              <a:t> </a:t>
            </a:r>
            <a:r>
              <a:rPr lang="en-US" dirty="0" err="1" smtClean="0">
                <a:sym typeface="Wingdings"/>
              </a:rPr>
              <a:t>yerinde</a:t>
            </a:r>
            <a:r>
              <a:rPr lang="en-US" dirty="0" smtClean="0">
                <a:sym typeface="Wingdings"/>
              </a:rPr>
              <a:t> (Ox2). </a:t>
            </a:r>
            <a:r>
              <a:rPr lang="en-US" dirty="0" err="1" smtClean="0">
                <a:sym typeface="Wingdings"/>
              </a:rPr>
              <a:t>Zamanı</a:t>
            </a:r>
            <a:r>
              <a:rPr lang="en-US" dirty="0" smtClean="0">
                <a:sym typeface="Wingdings"/>
              </a:rPr>
              <a:t> </a:t>
            </a:r>
            <a:r>
              <a:rPr lang="en-US" dirty="0" err="1" smtClean="0">
                <a:sym typeface="Wingdings"/>
              </a:rPr>
              <a:t>tanımlayamamıştır</a:t>
            </a:r>
            <a:r>
              <a:rPr lang="en-US" dirty="0" smtClean="0">
                <a:sym typeface="Wingdings"/>
              </a:rPr>
              <a:t>.”</a:t>
            </a:r>
            <a:endParaRPr lang="en-US" dirty="0"/>
          </a:p>
        </p:txBody>
      </p:sp>
    </p:spTree>
    <p:extLst>
      <p:ext uri="{BB962C8B-B14F-4D97-AF65-F5344CB8AC3E}">
        <p14:creationId xmlns:p14="http://schemas.microsoft.com/office/powerpoint/2010/main" val="15865043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It has 3 components </a:t>
            </a:r>
            <a:r>
              <a:rPr lang="en-US" dirty="0" smtClean="0">
                <a:sym typeface="Wingdings"/>
              </a:rPr>
              <a:t> working memory, short term memory, long term memory</a:t>
            </a:r>
          </a:p>
          <a:p>
            <a:r>
              <a:rPr lang="en-US" dirty="0" smtClean="0">
                <a:sym typeface="Wingdings"/>
              </a:rPr>
              <a:t>How do we measure memory?</a:t>
            </a:r>
          </a:p>
          <a:p>
            <a:pPr lvl="1"/>
            <a:r>
              <a:rPr lang="en-US" dirty="0" smtClean="0">
                <a:sym typeface="Wingdings"/>
              </a:rPr>
              <a:t>“Size </a:t>
            </a:r>
            <a:r>
              <a:rPr lang="en-US" dirty="0" err="1" smtClean="0">
                <a:sym typeface="Wingdings"/>
              </a:rPr>
              <a:t>birazdan</a:t>
            </a:r>
            <a:r>
              <a:rPr lang="en-US" dirty="0" smtClean="0">
                <a:sym typeface="Wingdings"/>
              </a:rPr>
              <a:t> 3 </a:t>
            </a:r>
            <a:r>
              <a:rPr lang="en-US" dirty="0" err="1" smtClean="0">
                <a:sym typeface="Wingdings"/>
              </a:rPr>
              <a:t>kelime</a:t>
            </a:r>
            <a:r>
              <a:rPr lang="en-US" dirty="0" smtClean="0">
                <a:sym typeface="Wingdings"/>
              </a:rPr>
              <a:t> </a:t>
            </a:r>
            <a:r>
              <a:rPr lang="en-US" dirty="0" err="1" smtClean="0">
                <a:sym typeface="Wingdings"/>
              </a:rPr>
              <a:t>söyleyeceğim</a:t>
            </a:r>
            <a:r>
              <a:rPr lang="en-US" dirty="0" smtClean="0">
                <a:sym typeface="Wingdings"/>
              </a:rPr>
              <a:t>. </a:t>
            </a:r>
            <a:r>
              <a:rPr lang="en-US" dirty="0" err="1" smtClean="0">
                <a:sym typeface="Wingdings"/>
              </a:rPr>
              <a:t>Dikkatlice</a:t>
            </a:r>
            <a:r>
              <a:rPr lang="en-US" dirty="0" smtClean="0">
                <a:sym typeface="Wingdings"/>
              </a:rPr>
              <a:t> </a:t>
            </a:r>
            <a:r>
              <a:rPr lang="en-US" dirty="0" err="1" smtClean="0">
                <a:sym typeface="Wingdings"/>
              </a:rPr>
              <a:t>dinleyin</a:t>
            </a:r>
            <a:r>
              <a:rPr lang="en-US" dirty="0" smtClean="0">
                <a:sym typeface="Wingdings"/>
              </a:rPr>
              <a:t>. Ben </a:t>
            </a:r>
            <a:r>
              <a:rPr lang="en-US" dirty="0" err="1" smtClean="0">
                <a:sym typeface="Wingdings"/>
              </a:rPr>
              <a:t>bitirdikten</a:t>
            </a:r>
            <a:r>
              <a:rPr lang="en-US" dirty="0" smtClean="0">
                <a:sym typeface="Wingdings"/>
              </a:rPr>
              <a:t> </a:t>
            </a:r>
            <a:r>
              <a:rPr lang="en-US" dirty="0" err="1" smtClean="0">
                <a:sym typeface="Wingdings"/>
              </a:rPr>
              <a:t>sonra</a:t>
            </a:r>
            <a:r>
              <a:rPr lang="en-US" dirty="0" smtClean="0">
                <a:sym typeface="Wingdings"/>
              </a:rPr>
              <a:t> </a:t>
            </a:r>
            <a:r>
              <a:rPr lang="en-US" dirty="0" err="1" smtClean="0">
                <a:sym typeface="Wingdings"/>
              </a:rPr>
              <a:t>tekrarlamanızı</a:t>
            </a:r>
            <a:r>
              <a:rPr lang="en-US" dirty="0" smtClean="0">
                <a:sym typeface="Wingdings"/>
              </a:rPr>
              <a:t> </a:t>
            </a:r>
            <a:r>
              <a:rPr lang="en-US" dirty="0" err="1" smtClean="0">
                <a:sym typeface="Wingdings"/>
              </a:rPr>
              <a:t>isteyeceğim</a:t>
            </a:r>
            <a:r>
              <a:rPr lang="en-US" dirty="0" smtClean="0">
                <a:sym typeface="Wingdings"/>
              </a:rPr>
              <a:t>. </a:t>
            </a:r>
            <a:r>
              <a:rPr lang="en-US" dirty="0" err="1" smtClean="0">
                <a:sym typeface="Wingdings"/>
              </a:rPr>
              <a:t>Tabak</a:t>
            </a:r>
            <a:r>
              <a:rPr lang="en-US" dirty="0" smtClean="0">
                <a:sym typeface="Wingdings"/>
              </a:rPr>
              <a:t>.. Elma.. </a:t>
            </a:r>
            <a:r>
              <a:rPr lang="en-US" dirty="0" err="1" smtClean="0">
                <a:sym typeface="Wingdings"/>
              </a:rPr>
              <a:t>Okul</a:t>
            </a:r>
            <a:r>
              <a:rPr lang="en-US" dirty="0" smtClean="0">
                <a:sym typeface="Wingdings"/>
              </a:rPr>
              <a:t>..”  working memory</a:t>
            </a:r>
          </a:p>
          <a:p>
            <a:pPr lvl="1"/>
            <a:r>
              <a:rPr lang="en-US" dirty="0" smtClean="0">
                <a:sym typeface="Wingdings"/>
              </a:rPr>
              <a:t>“100’den </a:t>
            </a:r>
            <a:r>
              <a:rPr lang="en-US" dirty="0" err="1" smtClean="0">
                <a:sym typeface="Wingdings"/>
              </a:rPr>
              <a:t>geriye</a:t>
            </a:r>
            <a:r>
              <a:rPr lang="en-US" dirty="0" smtClean="0">
                <a:sym typeface="Wingdings"/>
              </a:rPr>
              <a:t> </a:t>
            </a:r>
            <a:r>
              <a:rPr lang="en-US" dirty="0" err="1" smtClean="0">
                <a:sym typeface="Wingdings"/>
              </a:rPr>
              <a:t>doğru</a:t>
            </a:r>
            <a:r>
              <a:rPr lang="en-US" dirty="0" smtClean="0">
                <a:sym typeface="Wingdings"/>
              </a:rPr>
              <a:t> 7şer 7şer </a:t>
            </a:r>
            <a:r>
              <a:rPr lang="en-US" dirty="0" err="1" smtClean="0">
                <a:sym typeface="Wingdings"/>
              </a:rPr>
              <a:t>çıkartarak</a:t>
            </a:r>
            <a:r>
              <a:rPr lang="en-US" dirty="0" smtClean="0">
                <a:sym typeface="Wingdings"/>
              </a:rPr>
              <a:t> </a:t>
            </a:r>
            <a:r>
              <a:rPr lang="en-US" dirty="0" err="1" smtClean="0">
                <a:sym typeface="Wingdings"/>
              </a:rPr>
              <a:t>sayın</a:t>
            </a:r>
            <a:r>
              <a:rPr lang="en-US" dirty="0" smtClean="0">
                <a:sym typeface="Wingdings"/>
              </a:rPr>
              <a:t>, ben </a:t>
            </a:r>
            <a:r>
              <a:rPr lang="en-US" dirty="0" err="1" smtClean="0">
                <a:sym typeface="Wingdings"/>
              </a:rPr>
              <a:t>dur</a:t>
            </a:r>
            <a:r>
              <a:rPr lang="en-US" dirty="0" smtClean="0">
                <a:sym typeface="Wingdings"/>
              </a:rPr>
              <a:t> </a:t>
            </a:r>
            <a:r>
              <a:rPr lang="en-US" dirty="0" err="1" smtClean="0">
                <a:sym typeface="Wingdings"/>
              </a:rPr>
              <a:t>deyince</a:t>
            </a:r>
            <a:r>
              <a:rPr lang="en-US" dirty="0" smtClean="0">
                <a:sym typeface="Wingdings"/>
              </a:rPr>
              <a:t> </a:t>
            </a:r>
            <a:r>
              <a:rPr lang="en-US" dirty="0" err="1" smtClean="0">
                <a:sym typeface="Wingdings"/>
              </a:rPr>
              <a:t>durabilirsiniz</a:t>
            </a:r>
            <a:r>
              <a:rPr lang="en-US" dirty="0" smtClean="0">
                <a:sym typeface="Wingdings"/>
              </a:rPr>
              <a:t>.”  attention (can be number sequence), “</a:t>
            </a:r>
            <a:r>
              <a:rPr lang="en-US" dirty="0" err="1" smtClean="0">
                <a:sym typeface="Wingdings"/>
              </a:rPr>
              <a:t>Bana</a:t>
            </a:r>
            <a:r>
              <a:rPr lang="en-US" dirty="0" smtClean="0">
                <a:sym typeface="Wingdings"/>
              </a:rPr>
              <a:t> </a:t>
            </a:r>
            <a:r>
              <a:rPr lang="en-US" dirty="0" err="1" smtClean="0">
                <a:sym typeface="Wingdings"/>
              </a:rPr>
              <a:t>torunlarınızın</a:t>
            </a:r>
            <a:r>
              <a:rPr lang="en-US" dirty="0" smtClean="0">
                <a:sym typeface="Wingdings"/>
              </a:rPr>
              <a:t> </a:t>
            </a:r>
            <a:r>
              <a:rPr lang="en-US" dirty="0" err="1" smtClean="0">
                <a:sym typeface="Wingdings"/>
              </a:rPr>
              <a:t>ismini</a:t>
            </a:r>
            <a:r>
              <a:rPr lang="en-US" dirty="0" smtClean="0">
                <a:sym typeface="Wingdings"/>
              </a:rPr>
              <a:t> </a:t>
            </a:r>
            <a:r>
              <a:rPr lang="en-US" dirty="0" err="1" smtClean="0">
                <a:sym typeface="Wingdings"/>
              </a:rPr>
              <a:t>sayabilir</a:t>
            </a:r>
            <a:r>
              <a:rPr lang="en-US" dirty="0" smtClean="0">
                <a:sym typeface="Wingdings"/>
              </a:rPr>
              <a:t> </a:t>
            </a:r>
            <a:r>
              <a:rPr lang="en-US" dirty="0" err="1" smtClean="0">
                <a:sym typeface="Wingdings"/>
              </a:rPr>
              <a:t>misiniz</a:t>
            </a:r>
            <a:r>
              <a:rPr lang="en-US" dirty="0" smtClean="0">
                <a:sym typeface="Wingdings"/>
              </a:rPr>
              <a:t>?”  orientation, drawing a clock  any possible brain damage.</a:t>
            </a:r>
          </a:p>
          <a:p>
            <a:pPr lvl="1"/>
            <a:r>
              <a:rPr lang="en-US" dirty="0" smtClean="0">
                <a:sym typeface="Wingdings"/>
              </a:rPr>
              <a:t>All of these are also destructions, lasts 3 – 5 minutes</a:t>
            </a:r>
          </a:p>
          <a:p>
            <a:pPr lvl="1"/>
            <a:r>
              <a:rPr lang="en-US" dirty="0" smtClean="0">
                <a:sym typeface="Wingdings"/>
              </a:rPr>
              <a:t>“</a:t>
            </a:r>
            <a:r>
              <a:rPr lang="en-US" dirty="0" err="1" smtClean="0">
                <a:sym typeface="Wingdings"/>
              </a:rPr>
              <a:t>Az</a:t>
            </a:r>
            <a:r>
              <a:rPr lang="en-US" dirty="0" smtClean="0">
                <a:sym typeface="Wingdings"/>
              </a:rPr>
              <a:t> </a:t>
            </a:r>
            <a:r>
              <a:rPr lang="en-US" dirty="0" err="1" smtClean="0">
                <a:sym typeface="Wingdings"/>
              </a:rPr>
              <a:t>önce</a:t>
            </a:r>
            <a:r>
              <a:rPr lang="en-US" dirty="0" smtClean="0">
                <a:sym typeface="Wingdings"/>
              </a:rPr>
              <a:t> size 3 </a:t>
            </a:r>
            <a:r>
              <a:rPr lang="en-US" dirty="0" err="1" smtClean="0">
                <a:sym typeface="Wingdings"/>
              </a:rPr>
              <a:t>kelime</a:t>
            </a:r>
            <a:r>
              <a:rPr lang="en-US" dirty="0" smtClean="0">
                <a:sym typeface="Wingdings"/>
              </a:rPr>
              <a:t> </a:t>
            </a:r>
            <a:r>
              <a:rPr lang="en-US" dirty="0" err="1" smtClean="0">
                <a:sym typeface="Wingdings"/>
              </a:rPr>
              <a:t>söylemiştim</a:t>
            </a:r>
            <a:r>
              <a:rPr lang="en-US" dirty="0" smtClean="0">
                <a:sym typeface="Wingdings"/>
              </a:rPr>
              <a:t>, </a:t>
            </a:r>
            <a:r>
              <a:rPr lang="en-US" dirty="0" err="1" smtClean="0">
                <a:sym typeface="Wingdings"/>
              </a:rPr>
              <a:t>hatırlıyor</a:t>
            </a:r>
            <a:r>
              <a:rPr lang="en-US" dirty="0" smtClean="0">
                <a:sym typeface="Wingdings"/>
              </a:rPr>
              <a:t> </a:t>
            </a:r>
            <a:r>
              <a:rPr lang="en-US" dirty="0" err="1" smtClean="0">
                <a:sym typeface="Wingdings"/>
              </a:rPr>
              <a:t>musunuz</a:t>
            </a:r>
            <a:r>
              <a:rPr lang="en-US" dirty="0" smtClean="0">
                <a:sym typeface="Wingdings"/>
              </a:rPr>
              <a:t>? </a:t>
            </a:r>
            <a:r>
              <a:rPr lang="en-US" dirty="0" err="1" smtClean="0">
                <a:sym typeface="Wingdings"/>
              </a:rPr>
              <a:t>Bana</a:t>
            </a:r>
            <a:r>
              <a:rPr lang="en-US" dirty="0" smtClean="0">
                <a:sym typeface="Wingdings"/>
              </a:rPr>
              <a:t> </a:t>
            </a:r>
            <a:r>
              <a:rPr lang="en-US" dirty="0" err="1" smtClean="0">
                <a:sym typeface="Wingdings"/>
              </a:rPr>
              <a:t>tekrar</a:t>
            </a:r>
            <a:r>
              <a:rPr lang="en-US" dirty="0" smtClean="0">
                <a:sym typeface="Wingdings"/>
              </a:rPr>
              <a:t> </a:t>
            </a:r>
            <a:r>
              <a:rPr lang="en-US" dirty="0" err="1" smtClean="0">
                <a:sym typeface="Wingdings"/>
              </a:rPr>
              <a:t>edebilir</a:t>
            </a:r>
            <a:r>
              <a:rPr lang="en-US" dirty="0" smtClean="0">
                <a:sym typeface="Wingdings"/>
              </a:rPr>
              <a:t> </a:t>
            </a:r>
            <a:r>
              <a:rPr lang="en-US" dirty="0" err="1" smtClean="0">
                <a:sym typeface="Wingdings"/>
              </a:rPr>
              <a:t>misiniz</a:t>
            </a:r>
            <a:r>
              <a:rPr lang="en-US" dirty="0" smtClean="0">
                <a:sym typeface="Wingdings"/>
              </a:rPr>
              <a:t>?”  short term memory</a:t>
            </a:r>
          </a:p>
          <a:p>
            <a:pPr lvl="1"/>
            <a:r>
              <a:rPr lang="en-US" dirty="0" smtClean="0">
                <a:sym typeface="Wingdings"/>
              </a:rPr>
              <a:t>“</a:t>
            </a:r>
            <a:r>
              <a:rPr lang="en-US" dirty="0" err="1" smtClean="0">
                <a:sym typeface="Wingdings"/>
              </a:rPr>
              <a:t>Bana</a:t>
            </a:r>
            <a:r>
              <a:rPr lang="en-US" dirty="0" smtClean="0">
                <a:sym typeface="Wingdings"/>
              </a:rPr>
              <a:t> </a:t>
            </a:r>
            <a:r>
              <a:rPr lang="en-US" dirty="0" err="1" smtClean="0">
                <a:sym typeface="Wingdings"/>
              </a:rPr>
              <a:t>ilkokulda</a:t>
            </a:r>
            <a:r>
              <a:rPr lang="en-US" dirty="0" smtClean="0">
                <a:sym typeface="Wingdings"/>
              </a:rPr>
              <a:t> </a:t>
            </a:r>
            <a:r>
              <a:rPr lang="en-US" dirty="0" err="1" smtClean="0">
                <a:sym typeface="Wingdings"/>
              </a:rPr>
              <a:t>yaşamış</a:t>
            </a:r>
            <a:r>
              <a:rPr lang="en-US" dirty="0" smtClean="0">
                <a:sym typeface="Wingdings"/>
              </a:rPr>
              <a:t> </a:t>
            </a:r>
            <a:r>
              <a:rPr lang="en-US" dirty="0" err="1" smtClean="0">
                <a:sym typeface="Wingdings"/>
              </a:rPr>
              <a:t>olduğunuz</a:t>
            </a:r>
            <a:r>
              <a:rPr lang="en-US" dirty="0" smtClean="0">
                <a:sym typeface="Wingdings"/>
              </a:rPr>
              <a:t> </a:t>
            </a:r>
            <a:r>
              <a:rPr lang="en-US" dirty="0" err="1" smtClean="0">
                <a:sym typeface="Wingdings"/>
              </a:rPr>
              <a:t>bir</a:t>
            </a:r>
            <a:r>
              <a:rPr lang="en-US" dirty="0" smtClean="0">
                <a:sym typeface="Wingdings"/>
              </a:rPr>
              <a:t> </a:t>
            </a:r>
            <a:r>
              <a:rPr lang="en-US" dirty="0" err="1" smtClean="0">
                <a:sym typeface="Wingdings"/>
              </a:rPr>
              <a:t>anınızı</a:t>
            </a:r>
            <a:r>
              <a:rPr lang="en-US" dirty="0" smtClean="0">
                <a:sym typeface="Wingdings"/>
              </a:rPr>
              <a:t> </a:t>
            </a:r>
            <a:r>
              <a:rPr lang="en-US" dirty="0" err="1" smtClean="0">
                <a:sym typeface="Wingdings"/>
              </a:rPr>
              <a:t>anlatabilir</a:t>
            </a:r>
            <a:r>
              <a:rPr lang="en-US" dirty="0" smtClean="0">
                <a:sym typeface="Wingdings"/>
              </a:rPr>
              <a:t> </a:t>
            </a:r>
            <a:r>
              <a:rPr lang="en-US" dirty="0" err="1" smtClean="0">
                <a:sym typeface="Wingdings"/>
              </a:rPr>
              <a:t>misiniz</a:t>
            </a:r>
            <a:r>
              <a:rPr lang="en-US" dirty="0" smtClean="0">
                <a:sym typeface="Wingdings"/>
              </a:rPr>
              <a:t>?”, “</a:t>
            </a:r>
            <a:r>
              <a:rPr lang="en-US" dirty="0" err="1" smtClean="0">
                <a:sym typeface="Wingdings"/>
              </a:rPr>
              <a:t>Evlilik</a:t>
            </a:r>
            <a:r>
              <a:rPr lang="en-US" dirty="0" smtClean="0">
                <a:sym typeface="Wingdings"/>
              </a:rPr>
              <a:t> </a:t>
            </a:r>
            <a:r>
              <a:rPr lang="en-US" dirty="0" err="1" smtClean="0">
                <a:sym typeface="Wingdings"/>
              </a:rPr>
              <a:t>tarihinizi</a:t>
            </a:r>
            <a:r>
              <a:rPr lang="en-US" dirty="0" smtClean="0">
                <a:sym typeface="Wingdings"/>
              </a:rPr>
              <a:t> </a:t>
            </a:r>
            <a:r>
              <a:rPr lang="en-US" dirty="0" err="1" smtClean="0">
                <a:sym typeface="Wingdings"/>
              </a:rPr>
              <a:t>hatırlıyor</a:t>
            </a:r>
            <a:r>
              <a:rPr lang="en-US" dirty="0" smtClean="0">
                <a:sym typeface="Wingdings"/>
              </a:rPr>
              <a:t> </a:t>
            </a:r>
            <a:r>
              <a:rPr lang="en-US" dirty="0" err="1" smtClean="0">
                <a:sym typeface="Wingdings"/>
              </a:rPr>
              <a:t>musunuz</a:t>
            </a:r>
            <a:r>
              <a:rPr lang="en-US" dirty="0" smtClean="0">
                <a:sym typeface="Wingdings"/>
              </a:rPr>
              <a:t>?”, “</a:t>
            </a:r>
            <a:r>
              <a:rPr lang="en-US" dirty="0" err="1" smtClean="0">
                <a:sym typeface="Wingdings"/>
              </a:rPr>
              <a:t>Üniversiteye</a:t>
            </a:r>
            <a:r>
              <a:rPr lang="en-US" dirty="0" smtClean="0">
                <a:sym typeface="Wingdings"/>
              </a:rPr>
              <a:t> </a:t>
            </a:r>
            <a:r>
              <a:rPr lang="en-US" dirty="0" err="1" smtClean="0">
                <a:sym typeface="Wingdings"/>
              </a:rPr>
              <a:t>hangi</a:t>
            </a:r>
            <a:r>
              <a:rPr lang="en-US" dirty="0" smtClean="0">
                <a:sym typeface="Wingdings"/>
              </a:rPr>
              <a:t> </a:t>
            </a:r>
            <a:r>
              <a:rPr lang="en-US" dirty="0" err="1" smtClean="0">
                <a:sym typeface="Wingdings"/>
              </a:rPr>
              <a:t>yıl</a:t>
            </a:r>
            <a:r>
              <a:rPr lang="en-US" dirty="0" smtClean="0">
                <a:sym typeface="Wingdings"/>
              </a:rPr>
              <a:t> </a:t>
            </a:r>
            <a:r>
              <a:rPr lang="en-US" dirty="0" err="1" smtClean="0">
                <a:sym typeface="Wingdings"/>
              </a:rPr>
              <a:t>girdiniz</a:t>
            </a:r>
            <a:r>
              <a:rPr lang="en-US" dirty="0" smtClean="0">
                <a:sym typeface="Wingdings"/>
              </a:rPr>
              <a:t>?”, “</a:t>
            </a:r>
            <a:r>
              <a:rPr lang="en-US" dirty="0" err="1" smtClean="0">
                <a:sym typeface="Wingdings"/>
              </a:rPr>
              <a:t>Doğduğunuz</a:t>
            </a:r>
            <a:r>
              <a:rPr lang="en-US" dirty="0" smtClean="0">
                <a:sym typeface="Wingdings"/>
              </a:rPr>
              <a:t> </a:t>
            </a:r>
            <a:r>
              <a:rPr lang="en-US" dirty="0" err="1" smtClean="0">
                <a:sym typeface="Wingdings"/>
              </a:rPr>
              <a:t>tarihte</a:t>
            </a:r>
            <a:r>
              <a:rPr lang="en-US" dirty="0" smtClean="0">
                <a:sym typeface="Wingdings"/>
              </a:rPr>
              <a:t> </a:t>
            </a:r>
            <a:r>
              <a:rPr lang="en-US" dirty="0" err="1" smtClean="0">
                <a:sym typeface="Wingdings"/>
              </a:rPr>
              <a:t>başbakan</a:t>
            </a:r>
            <a:r>
              <a:rPr lang="en-US" dirty="0" smtClean="0">
                <a:sym typeface="Wingdings"/>
              </a:rPr>
              <a:t> </a:t>
            </a:r>
            <a:r>
              <a:rPr lang="en-US" dirty="0" err="1" smtClean="0">
                <a:sym typeface="Wingdings"/>
              </a:rPr>
              <a:t>kimdi</a:t>
            </a:r>
            <a:r>
              <a:rPr lang="en-US" dirty="0" smtClean="0">
                <a:sym typeface="Wingdings"/>
              </a:rPr>
              <a:t>?”  long term memory</a:t>
            </a:r>
          </a:p>
          <a:p>
            <a:pPr lvl="1"/>
            <a:endParaRPr lang="en-US" dirty="0" smtClean="0">
              <a:sym typeface="Wingdings"/>
            </a:endParaRPr>
          </a:p>
          <a:p>
            <a:pPr lvl="1"/>
            <a:endParaRPr lang="en-US" dirty="0" smtClean="0">
              <a:sym typeface="Wingdings"/>
            </a:endParaRPr>
          </a:p>
          <a:p>
            <a:endParaRPr lang="en-US" dirty="0" smtClean="0">
              <a:sym typeface="Wingdings"/>
            </a:endParaRPr>
          </a:p>
          <a:p>
            <a:endParaRPr lang="en-US" dirty="0"/>
          </a:p>
        </p:txBody>
      </p:sp>
    </p:spTree>
    <p:extLst>
      <p:ext uri="{BB962C8B-B14F-4D97-AF65-F5344CB8AC3E}">
        <p14:creationId xmlns:p14="http://schemas.microsoft.com/office/powerpoint/2010/main" val="18539562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dirty="0" err="1" smtClean="0"/>
              <a:t>İlhami</a:t>
            </a:r>
            <a:r>
              <a:rPr lang="en-US" dirty="0" smtClean="0"/>
              <a:t> </a:t>
            </a:r>
            <a:r>
              <a:rPr lang="en-US" dirty="0" err="1" smtClean="0"/>
              <a:t>Bey</a:t>
            </a:r>
            <a:r>
              <a:rPr lang="en-US" dirty="0" smtClean="0"/>
              <a:t> </a:t>
            </a:r>
            <a:r>
              <a:rPr lang="en-US" dirty="0" err="1" smtClean="0"/>
              <a:t>söylenen</a:t>
            </a:r>
            <a:r>
              <a:rPr lang="en-US" dirty="0" smtClean="0"/>
              <a:t> 3 </a:t>
            </a:r>
            <a:r>
              <a:rPr lang="en-US" dirty="0" err="1" smtClean="0"/>
              <a:t>kelimenin</a:t>
            </a:r>
            <a:r>
              <a:rPr lang="en-US" dirty="0" smtClean="0"/>
              <a:t> </a:t>
            </a:r>
            <a:r>
              <a:rPr lang="en-US" dirty="0" err="1" smtClean="0"/>
              <a:t>tamamını</a:t>
            </a:r>
            <a:r>
              <a:rPr lang="en-US" dirty="0" smtClean="0"/>
              <a:t> </a:t>
            </a:r>
            <a:r>
              <a:rPr lang="en-US" dirty="0" err="1" smtClean="0"/>
              <a:t>tekrarlayabilmiştir</a:t>
            </a:r>
            <a:r>
              <a:rPr lang="en-US" dirty="0" smtClean="0"/>
              <a:t>. Bu </a:t>
            </a:r>
            <a:r>
              <a:rPr lang="en-US" dirty="0" err="1" smtClean="0"/>
              <a:t>anlık</a:t>
            </a:r>
            <a:r>
              <a:rPr lang="en-US" dirty="0" smtClean="0"/>
              <a:t> </a:t>
            </a:r>
            <a:r>
              <a:rPr lang="en-US" dirty="0" err="1" smtClean="0"/>
              <a:t>belleğinin</a:t>
            </a:r>
            <a:r>
              <a:rPr lang="en-US" dirty="0" smtClean="0"/>
              <a:t> </a:t>
            </a:r>
            <a:r>
              <a:rPr lang="en-US" dirty="0" err="1" smtClean="0"/>
              <a:t>çalıştığını</a:t>
            </a:r>
            <a:r>
              <a:rPr lang="en-US" dirty="0" smtClean="0"/>
              <a:t> </a:t>
            </a:r>
            <a:r>
              <a:rPr lang="en-US" dirty="0" err="1" smtClean="0"/>
              <a:t>göstermektedir</a:t>
            </a:r>
            <a:r>
              <a:rPr lang="en-US" dirty="0" smtClean="0"/>
              <a:t>. </a:t>
            </a:r>
            <a:r>
              <a:rPr lang="en-US" dirty="0" err="1" smtClean="0"/>
              <a:t>Sayıları</a:t>
            </a:r>
            <a:r>
              <a:rPr lang="en-US" dirty="0" smtClean="0"/>
              <a:t> </a:t>
            </a:r>
            <a:r>
              <a:rPr lang="en-US" dirty="0" err="1" smtClean="0"/>
              <a:t>geriye</a:t>
            </a:r>
            <a:r>
              <a:rPr lang="en-US" dirty="0" smtClean="0"/>
              <a:t> </a:t>
            </a:r>
            <a:r>
              <a:rPr lang="en-US" dirty="0" err="1" smtClean="0"/>
              <a:t>doğru</a:t>
            </a:r>
            <a:r>
              <a:rPr lang="en-US" dirty="0" smtClean="0"/>
              <a:t> </a:t>
            </a:r>
            <a:r>
              <a:rPr lang="en-US" dirty="0" err="1" smtClean="0"/>
              <a:t>sayarken</a:t>
            </a:r>
            <a:r>
              <a:rPr lang="en-US" dirty="0" smtClean="0"/>
              <a:t> </a:t>
            </a:r>
            <a:r>
              <a:rPr lang="en-US" dirty="0" err="1" smtClean="0"/>
              <a:t>yalnızca</a:t>
            </a:r>
            <a:r>
              <a:rPr lang="en-US" dirty="0" smtClean="0"/>
              <a:t> </a:t>
            </a:r>
            <a:r>
              <a:rPr lang="en-US" dirty="0" err="1" smtClean="0"/>
              <a:t>iki</a:t>
            </a:r>
            <a:r>
              <a:rPr lang="en-US" dirty="0" smtClean="0"/>
              <a:t> </a:t>
            </a:r>
            <a:r>
              <a:rPr lang="en-US" dirty="0" err="1" smtClean="0"/>
              <a:t>işlem</a:t>
            </a:r>
            <a:r>
              <a:rPr lang="en-US" dirty="0" smtClean="0"/>
              <a:t> </a:t>
            </a:r>
            <a:r>
              <a:rPr lang="en-US" dirty="0" err="1" smtClean="0"/>
              <a:t>yapabilmiş</a:t>
            </a:r>
            <a:r>
              <a:rPr lang="en-US" dirty="0" smtClean="0"/>
              <a:t> </a:t>
            </a:r>
            <a:r>
              <a:rPr lang="en-US" dirty="0" err="1" smtClean="0"/>
              <a:t>ve</a:t>
            </a:r>
            <a:r>
              <a:rPr lang="en-US" dirty="0" smtClean="0"/>
              <a:t> ‘</a:t>
            </a:r>
            <a:r>
              <a:rPr lang="en-US" dirty="0" err="1" smtClean="0"/>
              <a:t>Zaten</a:t>
            </a:r>
            <a:r>
              <a:rPr lang="en-US" dirty="0" smtClean="0"/>
              <a:t> </a:t>
            </a:r>
            <a:r>
              <a:rPr lang="en-US" dirty="0" err="1" smtClean="0"/>
              <a:t>matematikte</a:t>
            </a:r>
            <a:r>
              <a:rPr lang="en-US" dirty="0" smtClean="0"/>
              <a:t> </a:t>
            </a:r>
            <a:r>
              <a:rPr lang="en-US" dirty="0" err="1" smtClean="0"/>
              <a:t>hiç</a:t>
            </a:r>
            <a:r>
              <a:rPr lang="en-US" dirty="0" smtClean="0"/>
              <a:t> </a:t>
            </a:r>
            <a:r>
              <a:rPr lang="en-US" dirty="0" err="1" smtClean="0"/>
              <a:t>iyi</a:t>
            </a:r>
            <a:r>
              <a:rPr lang="en-US" dirty="0" smtClean="0"/>
              <a:t> </a:t>
            </a:r>
            <a:r>
              <a:rPr lang="en-US" dirty="0" err="1" smtClean="0"/>
              <a:t>olmadım</a:t>
            </a:r>
            <a:r>
              <a:rPr lang="en-US" dirty="0" smtClean="0"/>
              <a:t> </a:t>
            </a:r>
            <a:r>
              <a:rPr lang="en-US" dirty="0" err="1" smtClean="0"/>
              <a:t>ki</a:t>
            </a:r>
            <a:r>
              <a:rPr lang="en-US" dirty="0" smtClean="0"/>
              <a:t>…’ </a:t>
            </a:r>
            <a:r>
              <a:rPr lang="en-US" dirty="0" err="1" smtClean="0"/>
              <a:t>diyerek</a:t>
            </a:r>
            <a:r>
              <a:rPr lang="en-US" dirty="0" smtClean="0"/>
              <a:t> </a:t>
            </a:r>
            <a:r>
              <a:rPr lang="en-US" dirty="0" err="1" smtClean="0"/>
              <a:t>bu</a:t>
            </a:r>
            <a:r>
              <a:rPr lang="en-US" dirty="0" smtClean="0"/>
              <a:t> </a:t>
            </a:r>
            <a:r>
              <a:rPr lang="en-US" dirty="0" err="1" smtClean="0"/>
              <a:t>alandaki</a:t>
            </a:r>
            <a:r>
              <a:rPr lang="en-US" dirty="0" smtClean="0"/>
              <a:t> </a:t>
            </a:r>
            <a:r>
              <a:rPr lang="en-US" dirty="0" err="1" smtClean="0"/>
              <a:t>yetersizliğini</a:t>
            </a:r>
            <a:r>
              <a:rPr lang="en-US" dirty="0" smtClean="0"/>
              <a:t> </a:t>
            </a:r>
            <a:r>
              <a:rPr lang="en-US" dirty="0" err="1" smtClean="0"/>
              <a:t>kabul</a:t>
            </a:r>
            <a:r>
              <a:rPr lang="en-US" dirty="0" smtClean="0"/>
              <a:t> </a:t>
            </a:r>
            <a:r>
              <a:rPr lang="en-US" dirty="0" err="1" smtClean="0"/>
              <a:t>etmiştir</a:t>
            </a:r>
            <a:r>
              <a:rPr lang="en-US" dirty="0" smtClean="0"/>
              <a:t>. Bu </a:t>
            </a:r>
            <a:r>
              <a:rPr lang="en-US" dirty="0" err="1" smtClean="0"/>
              <a:t>performansı</a:t>
            </a:r>
            <a:r>
              <a:rPr lang="en-US" dirty="0" smtClean="0"/>
              <a:t> </a:t>
            </a:r>
            <a:r>
              <a:rPr lang="en-US" dirty="0" err="1" smtClean="0"/>
              <a:t>İlhami</a:t>
            </a:r>
            <a:r>
              <a:rPr lang="en-US" dirty="0" smtClean="0"/>
              <a:t> </a:t>
            </a:r>
            <a:r>
              <a:rPr lang="en-US" dirty="0" err="1" smtClean="0"/>
              <a:t>Bey’in</a:t>
            </a:r>
            <a:r>
              <a:rPr lang="en-US" dirty="0" smtClean="0"/>
              <a:t> </a:t>
            </a:r>
            <a:r>
              <a:rPr lang="en-US" dirty="0" err="1" smtClean="0"/>
              <a:t>dikkatinin</a:t>
            </a:r>
            <a:r>
              <a:rPr lang="en-US" dirty="0" smtClean="0"/>
              <a:t> </a:t>
            </a:r>
            <a:r>
              <a:rPr lang="en-US" dirty="0" err="1" smtClean="0"/>
              <a:t>bozuk</a:t>
            </a:r>
            <a:r>
              <a:rPr lang="en-US" dirty="0" smtClean="0"/>
              <a:t> </a:t>
            </a:r>
            <a:r>
              <a:rPr lang="en-US" dirty="0" err="1" smtClean="0"/>
              <a:t>olduğunu</a:t>
            </a:r>
            <a:r>
              <a:rPr lang="en-US" dirty="0" smtClean="0"/>
              <a:t> </a:t>
            </a:r>
            <a:r>
              <a:rPr lang="en-US" dirty="0" err="1" smtClean="0"/>
              <a:t>göstermektedir</a:t>
            </a:r>
            <a:r>
              <a:rPr lang="en-US" dirty="0" smtClean="0"/>
              <a:t>. </a:t>
            </a:r>
            <a:r>
              <a:rPr lang="en-US" dirty="0" err="1" smtClean="0"/>
              <a:t>Kelimelerden</a:t>
            </a:r>
            <a:r>
              <a:rPr lang="en-US" dirty="0" smtClean="0"/>
              <a:t> </a:t>
            </a:r>
            <a:r>
              <a:rPr lang="en-US" dirty="0" err="1" smtClean="0"/>
              <a:t>tabak</a:t>
            </a:r>
            <a:r>
              <a:rPr lang="en-US" dirty="0" smtClean="0"/>
              <a:t> </a:t>
            </a:r>
            <a:r>
              <a:rPr lang="en-US" dirty="0" err="1" smtClean="0"/>
              <a:t>ve</a:t>
            </a:r>
            <a:r>
              <a:rPr lang="en-US" dirty="0" smtClean="0"/>
              <a:t> </a:t>
            </a:r>
            <a:r>
              <a:rPr lang="en-US" dirty="0" err="1" smtClean="0"/>
              <a:t>okulu</a:t>
            </a:r>
            <a:r>
              <a:rPr lang="en-US" dirty="0" smtClean="0"/>
              <a:t> </a:t>
            </a:r>
            <a:r>
              <a:rPr lang="en-US" dirty="0" err="1" smtClean="0"/>
              <a:t>hatırlamış</a:t>
            </a:r>
            <a:r>
              <a:rPr lang="en-US" dirty="0" smtClean="0"/>
              <a:t> </a:t>
            </a:r>
            <a:r>
              <a:rPr lang="en-US" dirty="0" err="1" smtClean="0"/>
              <a:t>olan</a:t>
            </a:r>
            <a:r>
              <a:rPr lang="en-US" dirty="0" smtClean="0"/>
              <a:t> </a:t>
            </a:r>
            <a:r>
              <a:rPr lang="en-US" dirty="0" err="1" smtClean="0"/>
              <a:t>İlhami</a:t>
            </a:r>
            <a:r>
              <a:rPr lang="en-US" dirty="0" smtClean="0"/>
              <a:t> </a:t>
            </a:r>
            <a:r>
              <a:rPr lang="en-US" dirty="0" err="1" smtClean="0"/>
              <a:t>Bey</a:t>
            </a:r>
            <a:r>
              <a:rPr lang="en-US" dirty="0" smtClean="0"/>
              <a:t>, </a:t>
            </a:r>
            <a:r>
              <a:rPr lang="en-US" dirty="0" err="1" smtClean="0"/>
              <a:t>kısa</a:t>
            </a:r>
            <a:r>
              <a:rPr lang="en-US" dirty="0" smtClean="0"/>
              <a:t> </a:t>
            </a:r>
            <a:r>
              <a:rPr lang="en-US" dirty="0" err="1" smtClean="0"/>
              <a:t>süreli</a:t>
            </a:r>
            <a:r>
              <a:rPr lang="en-US" dirty="0" smtClean="0"/>
              <a:t> </a:t>
            </a:r>
            <a:r>
              <a:rPr lang="en-US" dirty="0" err="1" smtClean="0"/>
              <a:t>bellek</a:t>
            </a:r>
            <a:r>
              <a:rPr lang="en-US" dirty="0" smtClean="0"/>
              <a:t> </a:t>
            </a:r>
            <a:r>
              <a:rPr lang="en-US" dirty="0" err="1" smtClean="0"/>
              <a:t>testinde</a:t>
            </a:r>
            <a:r>
              <a:rPr lang="en-US" dirty="0" smtClean="0"/>
              <a:t> de </a:t>
            </a:r>
            <a:r>
              <a:rPr lang="en-US" dirty="0" err="1" smtClean="0"/>
              <a:t>yeterli</a:t>
            </a:r>
            <a:r>
              <a:rPr lang="en-US" dirty="0" smtClean="0"/>
              <a:t> </a:t>
            </a:r>
            <a:r>
              <a:rPr lang="en-US" dirty="0" err="1" smtClean="0"/>
              <a:t>performans</a:t>
            </a:r>
            <a:r>
              <a:rPr lang="en-US" dirty="0" smtClean="0"/>
              <a:t> </a:t>
            </a:r>
            <a:r>
              <a:rPr lang="en-US" dirty="0" err="1" smtClean="0"/>
              <a:t>gösterememiştir</a:t>
            </a:r>
            <a:r>
              <a:rPr lang="en-US" dirty="0" smtClean="0"/>
              <a:t>. </a:t>
            </a:r>
            <a:r>
              <a:rPr lang="en-US" dirty="0" err="1" smtClean="0"/>
              <a:t>Uzun</a:t>
            </a:r>
            <a:r>
              <a:rPr lang="en-US" dirty="0" smtClean="0"/>
              <a:t> </a:t>
            </a:r>
            <a:r>
              <a:rPr lang="en-US" dirty="0" err="1" smtClean="0"/>
              <a:t>süreli</a:t>
            </a:r>
            <a:r>
              <a:rPr lang="en-US" dirty="0" smtClean="0"/>
              <a:t> </a:t>
            </a:r>
            <a:r>
              <a:rPr lang="en-US" dirty="0" err="1" smtClean="0"/>
              <a:t>bellek</a:t>
            </a:r>
            <a:r>
              <a:rPr lang="en-US" dirty="0" smtClean="0"/>
              <a:t> </a:t>
            </a:r>
            <a:r>
              <a:rPr lang="en-US" dirty="0" err="1" smtClean="0"/>
              <a:t>testinde</a:t>
            </a:r>
            <a:r>
              <a:rPr lang="en-US" dirty="0" smtClean="0"/>
              <a:t> </a:t>
            </a:r>
            <a:r>
              <a:rPr lang="en-US" dirty="0" err="1" smtClean="0"/>
              <a:t>verdiği</a:t>
            </a:r>
            <a:r>
              <a:rPr lang="en-US" dirty="0" smtClean="0"/>
              <a:t> </a:t>
            </a:r>
            <a:r>
              <a:rPr lang="en-US" dirty="0" err="1" smtClean="0"/>
              <a:t>cevapların</a:t>
            </a:r>
            <a:r>
              <a:rPr lang="en-US" dirty="0" smtClean="0"/>
              <a:t> </a:t>
            </a:r>
            <a:r>
              <a:rPr lang="en-US" dirty="0" err="1" smtClean="0"/>
              <a:t>doğruluğu</a:t>
            </a:r>
            <a:r>
              <a:rPr lang="en-US" dirty="0" smtClean="0"/>
              <a:t> </a:t>
            </a:r>
            <a:r>
              <a:rPr lang="en-US" dirty="0" err="1" smtClean="0"/>
              <a:t>eşi</a:t>
            </a:r>
            <a:r>
              <a:rPr lang="en-US" dirty="0" smtClean="0"/>
              <a:t> </a:t>
            </a:r>
            <a:r>
              <a:rPr lang="en-US" dirty="0" err="1" smtClean="0"/>
              <a:t>tarafından</a:t>
            </a:r>
            <a:r>
              <a:rPr lang="en-US" dirty="0" smtClean="0"/>
              <a:t> </a:t>
            </a:r>
            <a:r>
              <a:rPr lang="en-US" dirty="0" err="1" smtClean="0"/>
              <a:t>onaylanmıştır</a:t>
            </a:r>
            <a:r>
              <a:rPr lang="en-US" dirty="0" smtClean="0"/>
              <a:t>.”</a:t>
            </a:r>
            <a:endParaRPr lang="en-US" dirty="0"/>
          </a:p>
        </p:txBody>
      </p:sp>
    </p:spTree>
    <p:extLst>
      <p:ext uri="{BB962C8B-B14F-4D97-AF65-F5344CB8AC3E}">
        <p14:creationId xmlns:p14="http://schemas.microsoft.com/office/powerpoint/2010/main" val="4345244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i="1" dirty="0" smtClean="0"/>
              <a:t>Confabulation: </a:t>
            </a:r>
            <a:r>
              <a:rPr lang="en-US" dirty="0" smtClean="0"/>
              <a:t>Making up or distorting stories. It can happen during calling the memories back from long term memory. Memories should be verified by a relative/parent/partner.</a:t>
            </a:r>
          </a:p>
          <a:p>
            <a:r>
              <a:rPr lang="en-US" dirty="0" smtClean="0"/>
              <a:t>It can happen if the patient feels under pressure to remember the certain details </a:t>
            </a:r>
            <a:r>
              <a:rPr lang="en-US" dirty="0" smtClean="0">
                <a:sym typeface="Wingdings"/>
              </a:rPr>
              <a:t> try not to force your patient for answers, s/he may try to give the answers you would like to hear</a:t>
            </a:r>
          </a:p>
          <a:p>
            <a:r>
              <a:rPr lang="en-US" dirty="0" smtClean="0"/>
              <a:t>If you are suspicious about confabulation, ask more objective questions that you can test its objectivity</a:t>
            </a:r>
          </a:p>
          <a:p>
            <a:r>
              <a:rPr lang="en-US" dirty="0" smtClean="0"/>
              <a:t>Mostly the patients with organic brain syndrome, head trauma, depression can show memory deficiency and confabulation</a:t>
            </a:r>
            <a:endParaRPr lang="en-US" dirty="0"/>
          </a:p>
        </p:txBody>
      </p:sp>
    </p:spTree>
    <p:extLst>
      <p:ext uri="{BB962C8B-B14F-4D97-AF65-F5344CB8AC3E}">
        <p14:creationId xmlns:p14="http://schemas.microsoft.com/office/powerpoint/2010/main" val="33646952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Amnesia: </a:t>
            </a:r>
            <a:r>
              <a:rPr lang="en-US" dirty="0" smtClean="0"/>
              <a:t>Loss of memory – remembering past experiences partially or not remembering at all</a:t>
            </a:r>
          </a:p>
          <a:p>
            <a:endParaRPr lang="en-US" i="1" dirty="0"/>
          </a:p>
          <a:p>
            <a:r>
              <a:rPr lang="en-US" i="1" dirty="0" smtClean="0"/>
              <a:t>Fugue: </a:t>
            </a:r>
            <a:r>
              <a:rPr lang="en-US" dirty="0" smtClean="0"/>
              <a:t>It is mainly dissociation. Forgetting about the past and suddenly leaving home/office. Personal identity is confused or a new identity is adopted</a:t>
            </a:r>
            <a:r>
              <a:rPr lang="en-US" i="1" dirty="0" smtClean="0"/>
              <a:t>. After becoming conscious, s/he does not remember the things happened during the fugue stage.</a:t>
            </a:r>
            <a:endParaRPr lang="en-US" dirty="0" smtClean="0"/>
          </a:p>
        </p:txBody>
      </p:sp>
    </p:spTree>
    <p:extLst>
      <p:ext uri="{BB962C8B-B14F-4D97-AF65-F5344CB8AC3E}">
        <p14:creationId xmlns:p14="http://schemas.microsoft.com/office/powerpoint/2010/main" val="6978296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Attention and Concentration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Focusing on some of the parts of a story, maintaining the focus, the effort spent to focus on a part of a story</a:t>
            </a:r>
          </a:p>
          <a:p>
            <a:r>
              <a:rPr lang="en-US" dirty="0" smtClean="0"/>
              <a:t>You can ask your patient “</a:t>
            </a:r>
            <a:r>
              <a:rPr lang="en-US" dirty="0" err="1" smtClean="0"/>
              <a:t>Bana</a:t>
            </a:r>
            <a:r>
              <a:rPr lang="en-US" dirty="0" smtClean="0"/>
              <a:t> d </a:t>
            </a:r>
            <a:r>
              <a:rPr lang="en-US" dirty="0" err="1" smtClean="0"/>
              <a:t>harfi</a:t>
            </a:r>
            <a:r>
              <a:rPr lang="en-US" dirty="0" smtClean="0"/>
              <a:t> </a:t>
            </a:r>
            <a:r>
              <a:rPr lang="en-US" dirty="0" err="1" smtClean="0"/>
              <a:t>ile</a:t>
            </a:r>
            <a:r>
              <a:rPr lang="en-US" dirty="0" smtClean="0"/>
              <a:t> </a:t>
            </a:r>
            <a:r>
              <a:rPr lang="en-US" dirty="0" err="1" smtClean="0"/>
              <a:t>başlayan</a:t>
            </a:r>
            <a:r>
              <a:rPr lang="en-US" dirty="0" smtClean="0"/>
              <a:t> 5 </a:t>
            </a:r>
            <a:r>
              <a:rPr lang="en-US" dirty="0" err="1" smtClean="0"/>
              <a:t>kelime</a:t>
            </a:r>
            <a:r>
              <a:rPr lang="en-US" dirty="0" smtClean="0"/>
              <a:t> </a:t>
            </a:r>
            <a:r>
              <a:rPr lang="en-US" dirty="0" err="1" smtClean="0"/>
              <a:t>söyleyebilir</a:t>
            </a:r>
            <a:r>
              <a:rPr lang="en-US" dirty="0" smtClean="0"/>
              <a:t> </a:t>
            </a:r>
            <a:r>
              <a:rPr lang="en-US" dirty="0" err="1" smtClean="0"/>
              <a:t>misiniz</a:t>
            </a:r>
            <a:r>
              <a:rPr lang="en-US" dirty="0" smtClean="0"/>
              <a:t>?”, “100’den </a:t>
            </a:r>
            <a:r>
              <a:rPr lang="en-US" dirty="0" err="1" smtClean="0"/>
              <a:t>geriye</a:t>
            </a:r>
            <a:r>
              <a:rPr lang="en-US" dirty="0" smtClean="0"/>
              <a:t> 3er 3er </a:t>
            </a:r>
            <a:r>
              <a:rPr lang="en-US" dirty="0" err="1" smtClean="0"/>
              <a:t>sayar</a:t>
            </a:r>
            <a:r>
              <a:rPr lang="en-US" dirty="0" smtClean="0"/>
              <a:t> </a:t>
            </a:r>
            <a:r>
              <a:rPr lang="en-US" dirty="0" err="1" smtClean="0"/>
              <a:t>mısınız</a:t>
            </a:r>
            <a:r>
              <a:rPr lang="en-US" dirty="0" smtClean="0"/>
              <a:t>?”, “</a:t>
            </a:r>
            <a:r>
              <a:rPr lang="en-US" dirty="0" err="1" smtClean="0"/>
              <a:t>Kitap</a:t>
            </a:r>
            <a:r>
              <a:rPr lang="en-US" dirty="0" smtClean="0"/>
              <a:t> </a:t>
            </a:r>
            <a:r>
              <a:rPr lang="en-US" dirty="0" err="1" smtClean="0"/>
              <a:t>kelimesinin</a:t>
            </a:r>
            <a:r>
              <a:rPr lang="en-US" dirty="0" smtClean="0"/>
              <a:t> </a:t>
            </a:r>
            <a:r>
              <a:rPr lang="en-US" dirty="0" err="1" smtClean="0"/>
              <a:t>harflerini</a:t>
            </a:r>
            <a:r>
              <a:rPr lang="en-US" dirty="0" smtClean="0"/>
              <a:t> </a:t>
            </a:r>
            <a:r>
              <a:rPr lang="en-US" dirty="0" err="1" smtClean="0"/>
              <a:t>sondan</a:t>
            </a:r>
            <a:r>
              <a:rPr lang="en-US" dirty="0" smtClean="0"/>
              <a:t> </a:t>
            </a:r>
            <a:r>
              <a:rPr lang="en-US" dirty="0" err="1" smtClean="0"/>
              <a:t>başa</a:t>
            </a:r>
            <a:r>
              <a:rPr lang="en-US" dirty="0" smtClean="0"/>
              <a:t> </a:t>
            </a:r>
            <a:r>
              <a:rPr lang="en-US" dirty="0" err="1" smtClean="0"/>
              <a:t>söyleyebilir</a:t>
            </a:r>
            <a:r>
              <a:rPr lang="en-US" dirty="0" smtClean="0"/>
              <a:t> </a:t>
            </a:r>
            <a:r>
              <a:rPr lang="en-US" dirty="0" err="1" smtClean="0"/>
              <a:t>misiniz</a:t>
            </a:r>
            <a:r>
              <a:rPr lang="en-US" dirty="0" smtClean="0"/>
              <a:t>?”</a:t>
            </a:r>
          </a:p>
          <a:p>
            <a:r>
              <a:rPr lang="en-US" i="1" dirty="0" err="1" smtClean="0"/>
              <a:t>Distractability</a:t>
            </a:r>
            <a:r>
              <a:rPr lang="en-US" i="1" dirty="0" smtClean="0"/>
              <a:t>: </a:t>
            </a:r>
            <a:r>
              <a:rPr lang="en-US" dirty="0" smtClean="0"/>
              <a:t>The patient is not able to focus on a task, a little stimulus/distractor may cause loss of concentration</a:t>
            </a:r>
          </a:p>
          <a:p>
            <a:r>
              <a:rPr lang="en-US" i="1" dirty="0" err="1" smtClean="0"/>
              <a:t>Hypervigilance</a:t>
            </a:r>
            <a:r>
              <a:rPr lang="en-US" i="1" dirty="0" smtClean="0"/>
              <a:t>: </a:t>
            </a:r>
            <a:r>
              <a:rPr lang="en-US" dirty="0" smtClean="0"/>
              <a:t>Focusing on all of the inner and outer stimulus at the same time</a:t>
            </a:r>
          </a:p>
          <a:p>
            <a:r>
              <a:rPr lang="en-US" i="1" dirty="0" smtClean="0"/>
              <a:t>Selective inattention: </a:t>
            </a:r>
            <a:r>
              <a:rPr lang="en-US" dirty="0" smtClean="0"/>
              <a:t>Ignoring the stimulus that may create anxiety</a:t>
            </a:r>
            <a:endParaRPr lang="en-US" i="1" dirty="0" smtClean="0"/>
          </a:p>
          <a:p>
            <a:endParaRPr lang="en-US" i="1" dirty="0"/>
          </a:p>
        </p:txBody>
      </p:sp>
    </p:spTree>
    <p:extLst>
      <p:ext uri="{BB962C8B-B14F-4D97-AF65-F5344CB8AC3E}">
        <p14:creationId xmlns:p14="http://schemas.microsoft.com/office/powerpoint/2010/main" val="27245916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Mental Status Examination (MSE)?</a:t>
            </a:r>
            <a:endParaRPr lang="en-US" dirty="0"/>
          </a:p>
        </p:txBody>
      </p:sp>
      <p:sp>
        <p:nvSpPr>
          <p:cNvPr id="3" name="Content Placeholder 2"/>
          <p:cNvSpPr>
            <a:spLocks noGrp="1"/>
          </p:cNvSpPr>
          <p:nvPr>
            <p:ph idx="1"/>
          </p:nvPr>
        </p:nvSpPr>
        <p:spPr/>
        <p:txBody>
          <a:bodyPr/>
          <a:lstStyle/>
          <a:p>
            <a:r>
              <a:rPr lang="en-US" dirty="0" smtClean="0"/>
              <a:t>With MSE, we try to organize and evaluate the patient’s mental status and our clinical observation under the existent circumstances</a:t>
            </a:r>
          </a:p>
          <a:p>
            <a:r>
              <a:rPr lang="en-US" dirty="0" smtClean="0"/>
              <a:t>Our primary goal is to evaluate cognitive processes</a:t>
            </a:r>
          </a:p>
          <a:p>
            <a:r>
              <a:rPr lang="en-US" dirty="0" smtClean="0"/>
              <a:t>We generally use MSE in medical settings whose psychiatric conditions are severe</a:t>
            </a:r>
          </a:p>
          <a:p>
            <a:r>
              <a:rPr lang="en-US" dirty="0" smtClean="0"/>
              <a:t>You have to know how to report MSE – it is very common (everyday procedure) in mental hospitals</a:t>
            </a:r>
            <a:endParaRPr lang="en-US" dirty="0"/>
          </a:p>
        </p:txBody>
      </p:sp>
    </p:spTree>
    <p:extLst>
      <p:ext uri="{BB962C8B-B14F-4D97-AF65-F5344CB8AC3E}">
        <p14:creationId xmlns:p14="http://schemas.microsoft.com/office/powerpoint/2010/main" val="17979225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a:t>
            </a:r>
            <a:r>
              <a:rPr lang="en-US" dirty="0" err="1" smtClean="0"/>
              <a:t>Melis</a:t>
            </a:r>
            <a:r>
              <a:rPr lang="en-US" dirty="0"/>
              <a:t> </a:t>
            </a:r>
            <a:r>
              <a:rPr lang="en-US" dirty="0" err="1" smtClean="0"/>
              <a:t>Hanım’dan</a:t>
            </a:r>
            <a:r>
              <a:rPr lang="en-US" dirty="0" smtClean="0"/>
              <a:t> </a:t>
            </a:r>
            <a:r>
              <a:rPr lang="en-US" dirty="0" err="1" smtClean="0"/>
              <a:t>görüşme</a:t>
            </a:r>
            <a:r>
              <a:rPr lang="en-US" dirty="0" smtClean="0"/>
              <a:t> </a:t>
            </a:r>
            <a:r>
              <a:rPr lang="en-US" dirty="0" err="1" smtClean="0"/>
              <a:t>esnasında</a:t>
            </a:r>
            <a:r>
              <a:rPr lang="en-US" dirty="0" smtClean="0"/>
              <a:t> 100’den </a:t>
            </a:r>
            <a:r>
              <a:rPr lang="en-US" dirty="0" err="1" smtClean="0"/>
              <a:t>geriye</a:t>
            </a:r>
            <a:r>
              <a:rPr lang="en-US" dirty="0" smtClean="0"/>
              <a:t> 3er 3er </a:t>
            </a:r>
            <a:r>
              <a:rPr lang="en-US" dirty="0" err="1" smtClean="0"/>
              <a:t>sayması</a:t>
            </a:r>
            <a:r>
              <a:rPr lang="en-US" dirty="0" smtClean="0"/>
              <a:t> </a:t>
            </a:r>
            <a:r>
              <a:rPr lang="en-US" dirty="0" err="1" smtClean="0"/>
              <a:t>istenmiştir</a:t>
            </a:r>
            <a:r>
              <a:rPr lang="en-US" dirty="0" smtClean="0"/>
              <a:t>. 5 </a:t>
            </a:r>
            <a:r>
              <a:rPr lang="en-US" dirty="0" err="1" smtClean="0"/>
              <a:t>işlem</a:t>
            </a:r>
            <a:r>
              <a:rPr lang="en-US" dirty="0" smtClean="0"/>
              <a:t> </a:t>
            </a:r>
            <a:r>
              <a:rPr lang="en-US" dirty="0" err="1" smtClean="0"/>
              <a:t>yaptıktan</a:t>
            </a:r>
            <a:r>
              <a:rPr lang="en-US" dirty="0" smtClean="0"/>
              <a:t> </a:t>
            </a:r>
            <a:r>
              <a:rPr lang="en-US" dirty="0" err="1" smtClean="0"/>
              <a:t>sonra</a:t>
            </a:r>
            <a:r>
              <a:rPr lang="en-US" dirty="0" smtClean="0"/>
              <a:t> </a:t>
            </a:r>
            <a:r>
              <a:rPr lang="en-US" dirty="0" err="1" smtClean="0"/>
              <a:t>aniden</a:t>
            </a:r>
            <a:r>
              <a:rPr lang="en-US" dirty="0" smtClean="0"/>
              <a:t> </a:t>
            </a:r>
            <a:r>
              <a:rPr lang="en-US" dirty="0" err="1" smtClean="0"/>
              <a:t>duran</a:t>
            </a:r>
            <a:r>
              <a:rPr lang="en-US" dirty="0" smtClean="0"/>
              <a:t> </a:t>
            </a:r>
            <a:r>
              <a:rPr lang="en-US" dirty="0" err="1" smtClean="0"/>
              <a:t>ve</a:t>
            </a:r>
            <a:r>
              <a:rPr lang="en-US" dirty="0" smtClean="0"/>
              <a:t> </a:t>
            </a:r>
            <a:r>
              <a:rPr lang="en-US" dirty="0" err="1" smtClean="0"/>
              <a:t>çok</a:t>
            </a:r>
            <a:r>
              <a:rPr lang="en-US" dirty="0" smtClean="0"/>
              <a:t> </a:t>
            </a:r>
            <a:r>
              <a:rPr lang="en-US" dirty="0" err="1" smtClean="0"/>
              <a:t>acıktığını</a:t>
            </a:r>
            <a:r>
              <a:rPr lang="en-US" dirty="0" smtClean="0"/>
              <a:t>, </a:t>
            </a:r>
            <a:r>
              <a:rPr lang="en-US" dirty="0" err="1" smtClean="0"/>
              <a:t>koridorda</a:t>
            </a:r>
            <a:r>
              <a:rPr lang="en-US" dirty="0" smtClean="0"/>
              <a:t> </a:t>
            </a:r>
            <a:r>
              <a:rPr lang="en-US" dirty="0" err="1" smtClean="0"/>
              <a:t>bir</a:t>
            </a:r>
            <a:r>
              <a:rPr lang="en-US" dirty="0" smtClean="0"/>
              <a:t> </a:t>
            </a:r>
            <a:r>
              <a:rPr lang="en-US" dirty="0" err="1" smtClean="0"/>
              <a:t>çocuğun</a:t>
            </a:r>
            <a:r>
              <a:rPr lang="en-US" dirty="0" smtClean="0"/>
              <a:t> </a:t>
            </a:r>
            <a:r>
              <a:rPr lang="en-US" dirty="0" err="1" smtClean="0"/>
              <a:t>ağladığını</a:t>
            </a:r>
            <a:r>
              <a:rPr lang="en-US" dirty="0" smtClean="0"/>
              <a:t> </a:t>
            </a:r>
            <a:r>
              <a:rPr lang="en-US" dirty="0" err="1" smtClean="0"/>
              <a:t>söyleyen</a:t>
            </a:r>
            <a:r>
              <a:rPr lang="en-US" dirty="0" smtClean="0"/>
              <a:t> </a:t>
            </a:r>
            <a:r>
              <a:rPr lang="en-US" dirty="0" err="1" smtClean="0"/>
              <a:t>Melis</a:t>
            </a:r>
            <a:r>
              <a:rPr lang="en-US" dirty="0" smtClean="0"/>
              <a:t> </a:t>
            </a:r>
            <a:r>
              <a:rPr lang="en-US" dirty="0" err="1" smtClean="0"/>
              <a:t>Hanım’a</a:t>
            </a:r>
            <a:r>
              <a:rPr lang="en-US" dirty="0" smtClean="0"/>
              <a:t> </a:t>
            </a:r>
            <a:r>
              <a:rPr lang="en-US" dirty="0" err="1" smtClean="0"/>
              <a:t>devam</a:t>
            </a:r>
            <a:r>
              <a:rPr lang="en-US" dirty="0" smtClean="0"/>
              <a:t> </a:t>
            </a:r>
            <a:r>
              <a:rPr lang="en-US" dirty="0" err="1" smtClean="0"/>
              <a:t>etmesi</a:t>
            </a:r>
            <a:r>
              <a:rPr lang="en-US" dirty="0" smtClean="0"/>
              <a:t> </a:t>
            </a:r>
            <a:r>
              <a:rPr lang="en-US" dirty="0" err="1" smtClean="0"/>
              <a:t>söylendiğinde</a:t>
            </a:r>
            <a:r>
              <a:rPr lang="en-US" dirty="0" smtClean="0"/>
              <a:t> </a:t>
            </a:r>
            <a:r>
              <a:rPr lang="en-US" dirty="0" err="1" smtClean="0"/>
              <a:t>verilen</a:t>
            </a:r>
            <a:r>
              <a:rPr lang="en-US" dirty="0" smtClean="0"/>
              <a:t> </a:t>
            </a:r>
            <a:r>
              <a:rPr lang="en-US" dirty="0" err="1" smtClean="0"/>
              <a:t>görevi</a:t>
            </a:r>
            <a:r>
              <a:rPr lang="en-US" dirty="0" smtClean="0"/>
              <a:t> </a:t>
            </a:r>
            <a:r>
              <a:rPr lang="en-US" dirty="0" err="1" smtClean="0"/>
              <a:t>unutmuş</a:t>
            </a:r>
            <a:r>
              <a:rPr lang="en-US" dirty="0" smtClean="0"/>
              <a:t> </a:t>
            </a:r>
            <a:r>
              <a:rPr lang="en-US" dirty="0" err="1" smtClean="0"/>
              <a:t>ve</a:t>
            </a:r>
            <a:r>
              <a:rPr lang="en-US" dirty="0" smtClean="0"/>
              <a:t> </a:t>
            </a:r>
            <a:r>
              <a:rPr lang="en-US" dirty="0" err="1" smtClean="0"/>
              <a:t>tekrarlanmasını</a:t>
            </a:r>
            <a:r>
              <a:rPr lang="en-US" dirty="0" smtClean="0"/>
              <a:t> </a:t>
            </a:r>
            <a:r>
              <a:rPr lang="en-US" dirty="0" err="1" smtClean="0"/>
              <a:t>istemiştir</a:t>
            </a:r>
            <a:r>
              <a:rPr lang="en-US" dirty="0" smtClean="0"/>
              <a:t>. Bu, </a:t>
            </a:r>
            <a:r>
              <a:rPr lang="en-US" dirty="0" err="1" smtClean="0"/>
              <a:t>Melis</a:t>
            </a:r>
            <a:r>
              <a:rPr lang="en-US" dirty="0" smtClean="0"/>
              <a:t> </a:t>
            </a:r>
            <a:r>
              <a:rPr lang="en-US" dirty="0" err="1" smtClean="0"/>
              <a:t>Hanım’da</a:t>
            </a:r>
            <a:r>
              <a:rPr lang="en-US" dirty="0" smtClean="0"/>
              <a:t> </a:t>
            </a:r>
            <a:r>
              <a:rPr lang="en-US" dirty="0" err="1" smtClean="0"/>
              <a:t>distraktibilite</a:t>
            </a:r>
            <a:r>
              <a:rPr lang="en-US" dirty="0" smtClean="0"/>
              <a:t> </a:t>
            </a:r>
            <a:r>
              <a:rPr lang="en-US" dirty="0" err="1" smtClean="0"/>
              <a:t>ve</a:t>
            </a:r>
            <a:r>
              <a:rPr lang="en-US" dirty="0" smtClean="0"/>
              <a:t> </a:t>
            </a:r>
            <a:r>
              <a:rPr lang="en-US" dirty="0" err="1" smtClean="0"/>
              <a:t>hipervijilans</a:t>
            </a:r>
            <a:r>
              <a:rPr lang="en-US" dirty="0" smtClean="0"/>
              <a:t> </a:t>
            </a:r>
            <a:r>
              <a:rPr lang="en-US" dirty="0" err="1" smtClean="0"/>
              <a:t>olduğuna</a:t>
            </a:r>
            <a:r>
              <a:rPr lang="en-US" dirty="0" smtClean="0"/>
              <a:t> </a:t>
            </a:r>
            <a:r>
              <a:rPr lang="en-US" dirty="0" err="1" smtClean="0"/>
              <a:t>işaret</a:t>
            </a:r>
            <a:r>
              <a:rPr lang="en-US" dirty="0" smtClean="0"/>
              <a:t> </a:t>
            </a:r>
            <a:r>
              <a:rPr lang="en-US" dirty="0" err="1" smtClean="0"/>
              <a:t>etmektedir</a:t>
            </a:r>
            <a:r>
              <a:rPr lang="en-US" dirty="0" smtClean="0"/>
              <a:t>.”</a:t>
            </a:r>
            <a:endParaRPr lang="en-US" dirty="0"/>
          </a:p>
        </p:txBody>
      </p:sp>
    </p:spTree>
    <p:extLst>
      <p:ext uri="{BB962C8B-B14F-4D97-AF65-F5344CB8AC3E}">
        <p14:creationId xmlns:p14="http://schemas.microsoft.com/office/powerpoint/2010/main" val="27540804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Perception</a:t>
            </a:r>
            <a:endParaRPr lang="en-US" dirty="0"/>
          </a:p>
        </p:txBody>
      </p:sp>
      <p:sp>
        <p:nvSpPr>
          <p:cNvPr id="3" name="Content Placeholder 2"/>
          <p:cNvSpPr>
            <a:spLocks noGrp="1"/>
          </p:cNvSpPr>
          <p:nvPr>
            <p:ph idx="1"/>
          </p:nvPr>
        </p:nvSpPr>
        <p:spPr/>
        <p:txBody>
          <a:bodyPr/>
          <a:lstStyle/>
          <a:p>
            <a:r>
              <a:rPr lang="en-US" dirty="0" smtClean="0"/>
              <a:t>Perception includes two factors </a:t>
            </a:r>
            <a:r>
              <a:rPr lang="en-US" dirty="0" smtClean="0">
                <a:sym typeface="Wingdings"/>
              </a:rPr>
              <a:t> hallucinations and illusions</a:t>
            </a:r>
          </a:p>
          <a:p>
            <a:r>
              <a:rPr lang="en-US" dirty="0" smtClean="0">
                <a:sym typeface="Wingdings"/>
              </a:rPr>
              <a:t>Hallucinations are false sensory experiences, it can appear in all of our 5 sensory organs. Most common one is auditory hallucinations.</a:t>
            </a:r>
          </a:p>
          <a:p>
            <a:r>
              <a:rPr lang="en-US" dirty="0" smtClean="0">
                <a:sym typeface="Wingdings"/>
              </a:rPr>
              <a:t>Hallucinations mostly appear in patients with schizophrenia, chemical intoxication and acute traumatic stress</a:t>
            </a:r>
          </a:p>
          <a:p>
            <a:r>
              <a:rPr lang="en-US" dirty="0" smtClean="0">
                <a:sym typeface="Wingdings"/>
              </a:rPr>
              <a:t>You should be very skeptical while questioning these areas</a:t>
            </a:r>
            <a:endParaRPr lang="en-US" dirty="0"/>
          </a:p>
        </p:txBody>
      </p:sp>
    </p:spTree>
    <p:extLst>
      <p:ext uri="{BB962C8B-B14F-4D97-AF65-F5344CB8AC3E}">
        <p14:creationId xmlns:p14="http://schemas.microsoft.com/office/powerpoint/2010/main" val="852621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“Size </a:t>
            </a:r>
            <a:r>
              <a:rPr lang="en-US" dirty="0" err="1" smtClean="0"/>
              <a:t>bazı</a:t>
            </a:r>
            <a:r>
              <a:rPr lang="en-US" dirty="0" smtClean="0"/>
              <a:t> </a:t>
            </a:r>
            <a:r>
              <a:rPr lang="en-US" dirty="0" err="1" smtClean="0"/>
              <a:t>sorular</a:t>
            </a:r>
            <a:r>
              <a:rPr lang="en-US" dirty="0" smtClean="0"/>
              <a:t> </a:t>
            </a:r>
            <a:r>
              <a:rPr lang="en-US" dirty="0" err="1" smtClean="0"/>
              <a:t>soracağım</a:t>
            </a:r>
            <a:r>
              <a:rPr lang="en-US" dirty="0" smtClean="0"/>
              <a:t>. </a:t>
            </a:r>
            <a:r>
              <a:rPr lang="en-US" dirty="0" err="1" smtClean="0"/>
              <a:t>Bunlar</a:t>
            </a:r>
            <a:r>
              <a:rPr lang="en-US" dirty="0" smtClean="0"/>
              <a:t> </a:t>
            </a:r>
            <a:r>
              <a:rPr lang="en-US" dirty="0" err="1" smtClean="0"/>
              <a:t>belki</a:t>
            </a:r>
            <a:r>
              <a:rPr lang="en-US" dirty="0" smtClean="0"/>
              <a:t> </a:t>
            </a:r>
            <a:r>
              <a:rPr lang="en-US" dirty="0" err="1" smtClean="0"/>
              <a:t>alışılmamış</a:t>
            </a:r>
            <a:r>
              <a:rPr lang="en-US" dirty="0" smtClean="0"/>
              <a:t>, </a:t>
            </a:r>
            <a:r>
              <a:rPr lang="en-US" dirty="0" err="1" smtClean="0"/>
              <a:t>tuhaf</a:t>
            </a:r>
            <a:r>
              <a:rPr lang="en-US" dirty="0" smtClean="0"/>
              <a:t> </a:t>
            </a:r>
            <a:r>
              <a:rPr lang="en-US" dirty="0" err="1" smtClean="0"/>
              <a:t>durumlar</a:t>
            </a:r>
            <a:r>
              <a:rPr lang="en-US" dirty="0" smtClean="0"/>
              <a:t> </a:t>
            </a:r>
            <a:r>
              <a:rPr lang="en-US" dirty="0" err="1" smtClean="0"/>
              <a:t>olabilir</a:t>
            </a:r>
            <a:r>
              <a:rPr lang="en-US" dirty="0" smtClean="0"/>
              <a:t> </a:t>
            </a:r>
            <a:r>
              <a:rPr lang="en-US" dirty="0" err="1" smtClean="0"/>
              <a:t>sizin</a:t>
            </a:r>
            <a:r>
              <a:rPr lang="en-US" dirty="0" smtClean="0"/>
              <a:t> </a:t>
            </a:r>
            <a:r>
              <a:rPr lang="en-US" dirty="0" err="1" smtClean="0"/>
              <a:t>için</a:t>
            </a:r>
            <a:r>
              <a:rPr lang="en-US" dirty="0" smtClean="0"/>
              <a:t>. </a:t>
            </a:r>
            <a:r>
              <a:rPr lang="en-US" dirty="0" err="1" smtClean="0"/>
              <a:t>Aynı</a:t>
            </a:r>
            <a:r>
              <a:rPr lang="en-US" dirty="0" smtClean="0"/>
              <a:t> </a:t>
            </a:r>
            <a:r>
              <a:rPr lang="en-US" dirty="0" err="1" smtClean="0"/>
              <a:t>zamanda</a:t>
            </a:r>
            <a:r>
              <a:rPr lang="en-US" dirty="0" smtClean="0"/>
              <a:t> </a:t>
            </a:r>
            <a:r>
              <a:rPr lang="en-US" dirty="0" err="1" smtClean="0"/>
              <a:t>yaşadığınız</a:t>
            </a:r>
            <a:r>
              <a:rPr lang="en-US" dirty="0" smtClean="0"/>
              <a:t> </a:t>
            </a:r>
            <a:r>
              <a:rPr lang="en-US" dirty="0" err="1" smtClean="0"/>
              <a:t>durumlarla</a:t>
            </a:r>
            <a:r>
              <a:rPr lang="en-US" dirty="0" smtClean="0"/>
              <a:t> </a:t>
            </a:r>
            <a:r>
              <a:rPr lang="en-US" dirty="0" err="1" smtClean="0"/>
              <a:t>çok</a:t>
            </a:r>
            <a:r>
              <a:rPr lang="en-US" dirty="0" smtClean="0"/>
              <a:t> da </a:t>
            </a:r>
            <a:r>
              <a:rPr lang="en-US" dirty="0" err="1" smtClean="0"/>
              <a:t>benzerlik</a:t>
            </a:r>
            <a:r>
              <a:rPr lang="en-US" dirty="0" smtClean="0"/>
              <a:t> </a:t>
            </a:r>
            <a:r>
              <a:rPr lang="en-US" dirty="0" err="1" smtClean="0"/>
              <a:t>gösterebilir</a:t>
            </a:r>
            <a:r>
              <a:rPr lang="en-US" dirty="0" smtClean="0"/>
              <a:t>. </a:t>
            </a:r>
            <a:r>
              <a:rPr lang="en-US" dirty="0" err="1" smtClean="0"/>
              <a:t>Zaman</a:t>
            </a:r>
            <a:r>
              <a:rPr lang="en-US" dirty="0" smtClean="0"/>
              <a:t> </a:t>
            </a:r>
            <a:r>
              <a:rPr lang="en-US" dirty="0" err="1" smtClean="0"/>
              <a:t>zaman</a:t>
            </a:r>
            <a:r>
              <a:rPr lang="en-US" dirty="0" smtClean="0"/>
              <a:t> </a:t>
            </a:r>
            <a:r>
              <a:rPr lang="en-US" dirty="0" err="1" smtClean="0"/>
              <a:t>televizyondan</a:t>
            </a:r>
            <a:r>
              <a:rPr lang="en-US" dirty="0" smtClean="0"/>
              <a:t>, </a:t>
            </a:r>
            <a:r>
              <a:rPr lang="en-US" dirty="0" err="1" smtClean="0"/>
              <a:t>sosyal</a:t>
            </a:r>
            <a:r>
              <a:rPr lang="en-US" dirty="0" smtClean="0"/>
              <a:t> </a:t>
            </a:r>
            <a:r>
              <a:rPr lang="en-US" dirty="0" err="1" smtClean="0"/>
              <a:t>medyadan</a:t>
            </a:r>
            <a:r>
              <a:rPr lang="en-US" dirty="0" smtClean="0"/>
              <a:t> size </a:t>
            </a:r>
            <a:r>
              <a:rPr lang="en-US" dirty="0" err="1" smtClean="0"/>
              <a:t>yönelik</a:t>
            </a:r>
            <a:r>
              <a:rPr lang="en-US" dirty="0" smtClean="0"/>
              <a:t> </a:t>
            </a:r>
            <a:r>
              <a:rPr lang="en-US" dirty="0" err="1" smtClean="0"/>
              <a:t>konuşuluyor</a:t>
            </a:r>
            <a:r>
              <a:rPr lang="en-US" dirty="0" smtClean="0"/>
              <a:t> </a:t>
            </a:r>
            <a:r>
              <a:rPr lang="en-US" dirty="0" err="1" smtClean="0"/>
              <a:t>ya</a:t>
            </a:r>
            <a:r>
              <a:rPr lang="en-US" dirty="0" smtClean="0"/>
              <a:t> da </a:t>
            </a:r>
            <a:r>
              <a:rPr lang="en-US" dirty="0" err="1" smtClean="0"/>
              <a:t>sizi</a:t>
            </a:r>
            <a:r>
              <a:rPr lang="en-US" dirty="0" smtClean="0"/>
              <a:t> </a:t>
            </a:r>
            <a:r>
              <a:rPr lang="en-US" dirty="0" err="1" smtClean="0"/>
              <a:t>hedef</a:t>
            </a:r>
            <a:r>
              <a:rPr lang="en-US" dirty="0" smtClean="0"/>
              <a:t> </a:t>
            </a:r>
            <a:r>
              <a:rPr lang="en-US" dirty="0" err="1" smtClean="0"/>
              <a:t>alarak</a:t>
            </a:r>
            <a:r>
              <a:rPr lang="en-US" dirty="0" smtClean="0"/>
              <a:t> </a:t>
            </a:r>
            <a:r>
              <a:rPr lang="en-US" dirty="0" err="1" smtClean="0"/>
              <a:t>paylaşımlar</a:t>
            </a:r>
            <a:r>
              <a:rPr lang="en-US" dirty="0" smtClean="0"/>
              <a:t> </a:t>
            </a:r>
            <a:r>
              <a:rPr lang="en-US" dirty="0" err="1" smtClean="0"/>
              <a:t>yapılıyor</a:t>
            </a:r>
            <a:r>
              <a:rPr lang="en-US" dirty="0" smtClean="0"/>
              <a:t> </a:t>
            </a:r>
            <a:r>
              <a:rPr lang="en-US" dirty="0" err="1" smtClean="0"/>
              <a:t>gibi</a:t>
            </a:r>
            <a:r>
              <a:rPr lang="en-US" dirty="0" smtClean="0"/>
              <a:t> </a:t>
            </a:r>
            <a:r>
              <a:rPr lang="en-US" dirty="0" err="1" smtClean="0"/>
              <a:t>düşünceleriniz</a:t>
            </a:r>
            <a:r>
              <a:rPr lang="en-US" dirty="0" smtClean="0"/>
              <a:t> </a:t>
            </a:r>
            <a:r>
              <a:rPr lang="en-US" dirty="0" err="1" smtClean="0"/>
              <a:t>oldu</a:t>
            </a:r>
            <a:r>
              <a:rPr lang="en-US" dirty="0" smtClean="0"/>
              <a:t> mu?”</a:t>
            </a:r>
          </a:p>
          <a:p>
            <a:r>
              <a:rPr lang="en-US" dirty="0" smtClean="0"/>
              <a:t>“</a:t>
            </a:r>
            <a:r>
              <a:rPr lang="en-US" dirty="0" err="1" smtClean="0"/>
              <a:t>Peki</a:t>
            </a:r>
            <a:r>
              <a:rPr lang="en-US" dirty="0" smtClean="0"/>
              <a:t> </a:t>
            </a:r>
            <a:r>
              <a:rPr lang="en-US" dirty="0" err="1" smtClean="0"/>
              <a:t>bu</a:t>
            </a:r>
            <a:r>
              <a:rPr lang="en-US" dirty="0" smtClean="0"/>
              <a:t> size </a:t>
            </a:r>
            <a:r>
              <a:rPr lang="en-US" dirty="0" err="1" smtClean="0"/>
              <a:t>mesaj</a:t>
            </a:r>
            <a:r>
              <a:rPr lang="en-US" dirty="0" smtClean="0"/>
              <a:t> </a:t>
            </a:r>
            <a:r>
              <a:rPr lang="en-US" dirty="0" err="1" smtClean="0"/>
              <a:t>veren</a:t>
            </a:r>
            <a:r>
              <a:rPr lang="en-US" dirty="0" smtClean="0"/>
              <a:t> </a:t>
            </a:r>
            <a:r>
              <a:rPr lang="en-US" dirty="0" err="1" smtClean="0"/>
              <a:t>ses</a:t>
            </a:r>
            <a:r>
              <a:rPr lang="en-US" dirty="0" smtClean="0"/>
              <a:t>/TV </a:t>
            </a:r>
            <a:r>
              <a:rPr lang="en-US" dirty="0" err="1" smtClean="0"/>
              <a:t>programcısı</a:t>
            </a:r>
            <a:r>
              <a:rPr lang="en-US" dirty="0" smtClean="0"/>
              <a:t> ne </a:t>
            </a:r>
            <a:r>
              <a:rPr lang="en-US" dirty="0" err="1" smtClean="0"/>
              <a:t>demeye</a:t>
            </a:r>
            <a:r>
              <a:rPr lang="en-US" dirty="0" smtClean="0"/>
              <a:t> </a:t>
            </a:r>
            <a:r>
              <a:rPr lang="en-US" dirty="0" err="1" smtClean="0"/>
              <a:t>çalışıyordu</a:t>
            </a:r>
            <a:r>
              <a:rPr lang="en-US" dirty="0" smtClean="0"/>
              <a:t> size?”, “Bu </a:t>
            </a:r>
            <a:r>
              <a:rPr lang="en-US" dirty="0" err="1" smtClean="0"/>
              <a:t>konuşan</a:t>
            </a:r>
            <a:r>
              <a:rPr lang="en-US" dirty="0" smtClean="0"/>
              <a:t> </a:t>
            </a:r>
            <a:r>
              <a:rPr lang="en-US" dirty="0" err="1" smtClean="0"/>
              <a:t>bir</a:t>
            </a:r>
            <a:r>
              <a:rPr lang="en-US" dirty="0" smtClean="0"/>
              <a:t> </a:t>
            </a:r>
            <a:r>
              <a:rPr lang="en-US" dirty="0" err="1" smtClean="0"/>
              <a:t>kadın</a:t>
            </a:r>
            <a:r>
              <a:rPr lang="en-US" dirty="0" smtClean="0"/>
              <a:t> </a:t>
            </a:r>
            <a:r>
              <a:rPr lang="en-US" dirty="0" err="1" smtClean="0"/>
              <a:t>mı</a:t>
            </a:r>
            <a:r>
              <a:rPr lang="en-US" dirty="0" smtClean="0"/>
              <a:t>?”, “</a:t>
            </a:r>
            <a:r>
              <a:rPr lang="en-US" dirty="0" err="1" smtClean="0"/>
              <a:t>Siz</a:t>
            </a:r>
            <a:r>
              <a:rPr lang="en-US" dirty="0" smtClean="0"/>
              <a:t> </a:t>
            </a:r>
            <a:r>
              <a:rPr lang="en-US" dirty="0" err="1" smtClean="0"/>
              <a:t>bu</a:t>
            </a:r>
            <a:r>
              <a:rPr lang="en-US" dirty="0" smtClean="0"/>
              <a:t> </a:t>
            </a:r>
            <a:r>
              <a:rPr lang="en-US" dirty="0" err="1" smtClean="0"/>
              <a:t>konuşan</a:t>
            </a:r>
            <a:r>
              <a:rPr lang="en-US" dirty="0" smtClean="0"/>
              <a:t> </a:t>
            </a:r>
            <a:r>
              <a:rPr lang="en-US" dirty="0" err="1" smtClean="0"/>
              <a:t>kişiyi</a:t>
            </a:r>
            <a:r>
              <a:rPr lang="en-US" dirty="0" smtClean="0"/>
              <a:t> </a:t>
            </a:r>
            <a:r>
              <a:rPr lang="en-US" dirty="0" err="1" smtClean="0"/>
              <a:t>tanıyor</a:t>
            </a:r>
            <a:r>
              <a:rPr lang="en-US" dirty="0" smtClean="0"/>
              <a:t> </a:t>
            </a:r>
            <a:r>
              <a:rPr lang="en-US" dirty="0" err="1" smtClean="0"/>
              <a:t>musunuz</a:t>
            </a:r>
            <a:r>
              <a:rPr lang="en-US" dirty="0" smtClean="0"/>
              <a:t>?”, “Her </a:t>
            </a:r>
            <a:r>
              <a:rPr lang="en-US" dirty="0" err="1" smtClean="0"/>
              <a:t>zaman</a:t>
            </a:r>
            <a:r>
              <a:rPr lang="en-US" dirty="0" smtClean="0"/>
              <a:t> </a:t>
            </a:r>
            <a:r>
              <a:rPr lang="en-US" dirty="0" err="1" smtClean="0"/>
              <a:t>aynı</a:t>
            </a:r>
            <a:r>
              <a:rPr lang="en-US" dirty="0" smtClean="0"/>
              <a:t> </a:t>
            </a:r>
            <a:r>
              <a:rPr lang="en-US" dirty="0" err="1" smtClean="0"/>
              <a:t>ses</a:t>
            </a:r>
            <a:r>
              <a:rPr lang="en-US" dirty="0" smtClean="0"/>
              <a:t> mi </a:t>
            </a:r>
            <a:r>
              <a:rPr lang="en-US" dirty="0" err="1" smtClean="0"/>
              <a:t>yoksa</a:t>
            </a:r>
            <a:r>
              <a:rPr lang="en-US" dirty="0" smtClean="0"/>
              <a:t> </a:t>
            </a:r>
            <a:r>
              <a:rPr lang="en-US" dirty="0" err="1" smtClean="0"/>
              <a:t>sesler</a:t>
            </a:r>
            <a:r>
              <a:rPr lang="en-US" dirty="0" smtClean="0"/>
              <a:t> </a:t>
            </a:r>
            <a:r>
              <a:rPr lang="en-US" dirty="0" err="1" smtClean="0"/>
              <a:t>değişiklik</a:t>
            </a:r>
            <a:r>
              <a:rPr lang="en-US" dirty="0" smtClean="0"/>
              <a:t> </a:t>
            </a:r>
            <a:r>
              <a:rPr lang="en-US" dirty="0" err="1" smtClean="0"/>
              <a:t>gösteriyor</a:t>
            </a:r>
            <a:r>
              <a:rPr lang="en-US" dirty="0" smtClean="0"/>
              <a:t> mu?”, “Ne </a:t>
            </a:r>
            <a:r>
              <a:rPr lang="en-US" dirty="0" err="1" smtClean="0"/>
              <a:t>kadar</a:t>
            </a:r>
            <a:r>
              <a:rPr lang="en-US" dirty="0" smtClean="0"/>
              <a:t> </a:t>
            </a:r>
            <a:r>
              <a:rPr lang="en-US" dirty="0" err="1" smtClean="0"/>
              <a:t>zamandır</a:t>
            </a:r>
            <a:r>
              <a:rPr lang="en-US" dirty="0" smtClean="0"/>
              <a:t> size </a:t>
            </a:r>
            <a:r>
              <a:rPr lang="en-US" dirty="0" err="1" smtClean="0"/>
              <a:t>konuşuyor</a:t>
            </a:r>
            <a:r>
              <a:rPr lang="en-US" dirty="0" smtClean="0"/>
              <a:t>?”</a:t>
            </a:r>
          </a:p>
          <a:p>
            <a:r>
              <a:rPr lang="en-US" dirty="0" smtClean="0"/>
              <a:t>“</a:t>
            </a:r>
            <a:r>
              <a:rPr lang="en-US" dirty="0" err="1" smtClean="0"/>
              <a:t>Hepimizin</a:t>
            </a:r>
            <a:r>
              <a:rPr lang="en-US" dirty="0" smtClean="0"/>
              <a:t> </a:t>
            </a:r>
            <a:r>
              <a:rPr lang="en-US" dirty="0" err="1" smtClean="0"/>
              <a:t>başına</a:t>
            </a:r>
            <a:r>
              <a:rPr lang="en-US" dirty="0" smtClean="0"/>
              <a:t> </a:t>
            </a:r>
            <a:r>
              <a:rPr lang="en-US" dirty="0" err="1" smtClean="0"/>
              <a:t>zaman</a:t>
            </a:r>
            <a:r>
              <a:rPr lang="en-US" dirty="0" smtClean="0"/>
              <a:t> </a:t>
            </a:r>
            <a:r>
              <a:rPr lang="en-US" dirty="0" err="1" smtClean="0"/>
              <a:t>zaman</a:t>
            </a:r>
            <a:r>
              <a:rPr lang="en-US" dirty="0" smtClean="0"/>
              <a:t> </a:t>
            </a:r>
            <a:r>
              <a:rPr lang="en-US" dirty="0" err="1" smtClean="0"/>
              <a:t>gelmiştir</a:t>
            </a:r>
            <a:r>
              <a:rPr lang="en-US" dirty="0" smtClean="0"/>
              <a:t>, belli </a:t>
            </a:r>
            <a:r>
              <a:rPr lang="en-US" dirty="0" err="1" smtClean="0"/>
              <a:t>bir</a:t>
            </a:r>
            <a:r>
              <a:rPr lang="en-US" dirty="0" smtClean="0"/>
              <a:t> </a:t>
            </a:r>
            <a:r>
              <a:rPr lang="en-US" dirty="0" err="1" smtClean="0"/>
              <a:t>şarkıya</a:t>
            </a:r>
            <a:r>
              <a:rPr lang="en-US" dirty="0" smtClean="0"/>
              <a:t>, </a:t>
            </a:r>
            <a:r>
              <a:rPr lang="en-US" dirty="0" err="1" smtClean="0"/>
              <a:t>kokuya</a:t>
            </a:r>
            <a:r>
              <a:rPr lang="en-US" dirty="0" smtClean="0"/>
              <a:t>, </a:t>
            </a:r>
            <a:r>
              <a:rPr lang="en-US" dirty="0" err="1" smtClean="0"/>
              <a:t>yemeğe</a:t>
            </a:r>
            <a:r>
              <a:rPr lang="en-US" dirty="0" smtClean="0"/>
              <a:t> </a:t>
            </a:r>
            <a:r>
              <a:rPr lang="en-US" dirty="0" err="1" smtClean="0"/>
              <a:t>takılıp</a:t>
            </a:r>
            <a:r>
              <a:rPr lang="en-US" dirty="0" smtClean="0"/>
              <a:t> </a:t>
            </a:r>
            <a:r>
              <a:rPr lang="en-US" dirty="0" err="1" smtClean="0"/>
              <a:t>sürekli</a:t>
            </a:r>
            <a:r>
              <a:rPr lang="en-US" dirty="0" smtClean="0"/>
              <a:t> </a:t>
            </a:r>
            <a:r>
              <a:rPr lang="en-US" dirty="0" err="1" smtClean="0"/>
              <a:t>onu</a:t>
            </a:r>
            <a:r>
              <a:rPr lang="en-US" dirty="0" smtClean="0"/>
              <a:t> </a:t>
            </a:r>
            <a:r>
              <a:rPr lang="en-US" dirty="0" err="1" smtClean="0"/>
              <a:t>deneyimlemek</a:t>
            </a:r>
            <a:r>
              <a:rPr lang="en-US" dirty="0" smtClean="0"/>
              <a:t> </a:t>
            </a:r>
            <a:r>
              <a:rPr lang="en-US" dirty="0" err="1" smtClean="0"/>
              <a:t>isteriz</a:t>
            </a:r>
            <a:r>
              <a:rPr lang="en-US" dirty="0" smtClean="0"/>
              <a:t>. </a:t>
            </a:r>
            <a:r>
              <a:rPr lang="en-US" dirty="0" err="1" smtClean="0"/>
              <a:t>Merak</a:t>
            </a:r>
            <a:r>
              <a:rPr lang="en-US" dirty="0" smtClean="0"/>
              <a:t> </a:t>
            </a:r>
            <a:r>
              <a:rPr lang="en-US" dirty="0" err="1" smtClean="0"/>
              <a:t>ediyorum</a:t>
            </a:r>
            <a:r>
              <a:rPr lang="en-US" dirty="0" smtClean="0"/>
              <a:t>, </a:t>
            </a:r>
            <a:r>
              <a:rPr lang="en-US" dirty="0" err="1" smtClean="0"/>
              <a:t>sizin</a:t>
            </a:r>
            <a:r>
              <a:rPr lang="en-US" dirty="0" smtClean="0"/>
              <a:t> de </a:t>
            </a:r>
            <a:r>
              <a:rPr lang="en-US" dirty="0" err="1" smtClean="0"/>
              <a:t>oldu</a:t>
            </a:r>
            <a:r>
              <a:rPr lang="en-US" dirty="0" smtClean="0"/>
              <a:t> mu </a:t>
            </a:r>
            <a:r>
              <a:rPr lang="en-US" dirty="0" err="1" smtClean="0"/>
              <a:t>böyle</a:t>
            </a:r>
            <a:r>
              <a:rPr lang="en-US" dirty="0" smtClean="0"/>
              <a:t> </a:t>
            </a:r>
            <a:r>
              <a:rPr lang="en-US" dirty="0" err="1" smtClean="0"/>
              <a:t>takıldıklarınız</a:t>
            </a:r>
            <a:r>
              <a:rPr lang="en-US" dirty="0" smtClean="0"/>
              <a:t>?”, “Ne </a:t>
            </a:r>
            <a:r>
              <a:rPr lang="en-US" dirty="0" err="1" smtClean="0"/>
              <a:t>süreyle</a:t>
            </a:r>
            <a:r>
              <a:rPr lang="en-US" dirty="0" smtClean="0"/>
              <a:t> </a:t>
            </a:r>
            <a:r>
              <a:rPr lang="en-US" dirty="0" err="1" smtClean="0"/>
              <a:t>bunu</a:t>
            </a:r>
            <a:r>
              <a:rPr lang="en-US" dirty="0" smtClean="0"/>
              <a:t> </a:t>
            </a:r>
            <a:r>
              <a:rPr lang="en-US" dirty="0" err="1" smtClean="0"/>
              <a:t>tekrarlayan</a:t>
            </a:r>
            <a:r>
              <a:rPr lang="en-US" dirty="0" smtClean="0"/>
              <a:t> </a:t>
            </a:r>
            <a:r>
              <a:rPr lang="en-US" dirty="0" err="1" smtClean="0"/>
              <a:t>biçimde</a:t>
            </a:r>
            <a:r>
              <a:rPr lang="en-US" dirty="0" smtClean="0"/>
              <a:t> </a:t>
            </a:r>
            <a:r>
              <a:rPr lang="en-US" dirty="0" err="1" smtClean="0"/>
              <a:t>yaptınız</a:t>
            </a:r>
            <a:r>
              <a:rPr lang="en-US" dirty="0" smtClean="0"/>
              <a:t>?”</a:t>
            </a:r>
            <a:endParaRPr lang="en-US" dirty="0"/>
          </a:p>
        </p:txBody>
      </p:sp>
    </p:spTree>
    <p:extLst>
      <p:ext uri="{BB962C8B-B14F-4D97-AF65-F5344CB8AC3E}">
        <p14:creationId xmlns:p14="http://schemas.microsoft.com/office/powerpoint/2010/main" val="24963413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t>Depersonalization: </a:t>
            </a:r>
            <a:r>
              <a:rPr lang="en-US" dirty="0" smtClean="0"/>
              <a:t>The patient watches him/herself from an outer world. It is common in depression, dissociation, schizophrenia, schizoid personality disorder</a:t>
            </a:r>
            <a:endParaRPr lang="en-US" dirty="0"/>
          </a:p>
          <a:p>
            <a:r>
              <a:rPr lang="en-US" i="1" dirty="0" err="1" smtClean="0"/>
              <a:t>Derealization</a:t>
            </a:r>
            <a:r>
              <a:rPr lang="en-US" i="1" dirty="0" smtClean="0"/>
              <a:t>: </a:t>
            </a:r>
            <a:r>
              <a:rPr lang="en-US" dirty="0" smtClean="0"/>
              <a:t>The outer world seems too weird, unreal. It is common in schizophrenia</a:t>
            </a:r>
          </a:p>
          <a:p>
            <a:r>
              <a:rPr lang="en-US" dirty="0" smtClean="0"/>
              <a:t>“</a:t>
            </a:r>
            <a:r>
              <a:rPr lang="en-US" dirty="0" err="1" smtClean="0"/>
              <a:t>Onur</a:t>
            </a:r>
            <a:r>
              <a:rPr lang="en-US" dirty="0" smtClean="0"/>
              <a:t> </a:t>
            </a:r>
            <a:r>
              <a:rPr lang="en-US" dirty="0" err="1" smtClean="0"/>
              <a:t>Bey</a:t>
            </a:r>
            <a:r>
              <a:rPr lang="en-US" dirty="0"/>
              <a:t> </a:t>
            </a:r>
            <a:r>
              <a:rPr lang="en-US" dirty="0" err="1" smtClean="0"/>
              <a:t>algıyla</a:t>
            </a:r>
            <a:r>
              <a:rPr lang="en-US" dirty="0" smtClean="0"/>
              <a:t> </a:t>
            </a:r>
            <a:r>
              <a:rPr lang="en-US" dirty="0" err="1" smtClean="0"/>
              <a:t>ilgili</a:t>
            </a:r>
            <a:r>
              <a:rPr lang="en-US" dirty="0" smtClean="0"/>
              <a:t> </a:t>
            </a:r>
            <a:r>
              <a:rPr lang="en-US" dirty="0" err="1" smtClean="0"/>
              <a:t>sorular</a:t>
            </a:r>
            <a:r>
              <a:rPr lang="en-US" dirty="0" smtClean="0"/>
              <a:t> </a:t>
            </a:r>
            <a:r>
              <a:rPr lang="en-US" dirty="0" err="1" smtClean="0"/>
              <a:t>sorulduğuda</a:t>
            </a:r>
            <a:r>
              <a:rPr lang="en-US" dirty="0" smtClean="0"/>
              <a:t> </a:t>
            </a:r>
            <a:r>
              <a:rPr lang="en-US" dirty="0" err="1" smtClean="0"/>
              <a:t>görsel</a:t>
            </a:r>
            <a:r>
              <a:rPr lang="en-US" dirty="0" smtClean="0"/>
              <a:t> </a:t>
            </a:r>
            <a:r>
              <a:rPr lang="en-US" dirty="0" err="1" smtClean="0"/>
              <a:t>ve</a:t>
            </a:r>
            <a:r>
              <a:rPr lang="en-US" dirty="0" smtClean="0"/>
              <a:t> </a:t>
            </a:r>
            <a:r>
              <a:rPr lang="en-US" dirty="0" err="1" smtClean="0"/>
              <a:t>işitsel</a:t>
            </a:r>
            <a:r>
              <a:rPr lang="en-US" dirty="0" smtClean="0"/>
              <a:t> </a:t>
            </a:r>
            <a:r>
              <a:rPr lang="en-US" dirty="0" err="1" smtClean="0"/>
              <a:t>hallüsinasyonlardan</a:t>
            </a:r>
            <a:r>
              <a:rPr lang="en-US" dirty="0" smtClean="0"/>
              <a:t> </a:t>
            </a:r>
            <a:r>
              <a:rPr lang="en-US" dirty="0" err="1" smtClean="0"/>
              <a:t>bahsetmiştir</a:t>
            </a:r>
            <a:r>
              <a:rPr lang="en-US" dirty="0" smtClean="0"/>
              <a:t>. </a:t>
            </a:r>
            <a:r>
              <a:rPr lang="en-US" dirty="0" err="1" smtClean="0"/>
              <a:t>İşitsel</a:t>
            </a:r>
            <a:r>
              <a:rPr lang="en-US" dirty="0" smtClean="0"/>
              <a:t> </a:t>
            </a:r>
            <a:r>
              <a:rPr lang="en-US" dirty="0" err="1" smtClean="0"/>
              <a:t>hallüsinasyonlarının</a:t>
            </a:r>
            <a:r>
              <a:rPr lang="en-US" dirty="0" smtClean="0"/>
              <a:t> </a:t>
            </a:r>
            <a:r>
              <a:rPr lang="en-US" dirty="0" err="1" smtClean="0"/>
              <a:t>yaklaşık</a:t>
            </a:r>
            <a:r>
              <a:rPr lang="en-US" dirty="0" smtClean="0"/>
              <a:t> 5 </a:t>
            </a:r>
            <a:r>
              <a:rPr lang="en-US" dirty="0" err="1" smtClean="0"/>
              <a:t>yıldır</a:t>
            </a:r>
            <a:r>
              <a:rPr lang="en-US" dirty="0" smtClean="0"/>
              <a:t> </a:t>
            </a:r>
            <a:r>
              <a:rPr lang="en-US" dirty="0" err="1" smtClean="0"/>
              <a:t>olduğunu</a:t>
            </a:r>
            <a:r>
              <a:rPr lang="en-US" dirty="0" smtClean="0"/>
              <a:t>, </a:t>
            </a:r>
            <a:r>
              <a:rPr lang="en-US" dirty="0" err="1" smtClean="0"/>
              <a:t>görsel</a:t>
            </a:r>
            <a:r>
              <a:rPr lang="en-US" dirty="0" smtClean="0"/>
              <a:t> </a:t>
            </a:r>
            <a:r>
              <a:rPr lang="en-US" dirty="0" err="1" smtClean="0"/>
              <a:t>hallüsinasyonlarınsa</a:t>
            </a:r>
            <a:r>
              <a:rPr lang="en-US" dirty="0" smtClean="0"/>
              <a:t> </a:t>
            </a:r>
            <a:r>
              <a:rPr lang="en-US" dirty="0" err="1" smtClean="0"/>
              <a:t>yakın</a:t>
            </a:r>
            <a:r>
              <a:rPr lang="en-US" dirty="0" smtClean="0"/>
              <a:t> </a:t>
            </a:r>
            <a:r>
              <a:rPr lang="en-US" dirty="0" err="1" smtClean="0"/>
              <a:t>bir</a:t>
            </a:r>
            <a:r>
              <a:rPr lang="en-US" dirty="0" smtClean="0"/>
              <a:t> </a:t>
            </a:r>
            <a:r>
              <a:rPr lang="en-US" dirty="0" err="1" smtClean="0"/>
              <a:t>zamanda</a:t>
            </a:r>
            <a:r>
              <a:rPr lang="en-US" dirty="0" smtClean="0"/>
              <a:t> </a:t>
            </a:r>
            <a:r>
              <a:rPr lang="en-US" dirty="0" err="1" smtClean="0"/>
              <a:t>oluştuğunu</a:t>
            </a:r>
            <a:r>
              <a:rPr lang="en-US" dirty="0" smtClean="0"/>
              <a:t> </a:t>
            </a:r>
            <a:r>
              <a:rPr lang="en-US" dirty="0" err="1" smtClean="0"/>
              <a:t>söylemiştir</a:t>
            </a:r>
            <a:r>
              <a:rPr lang="en-US" dirty="0" smtClean="0"/>
              <a:t>. </a:t>
            </a:r>
            <a:r>
              <a:rPr lang="en-US" dirty="0" err="1" smtClean="0"/>
              <a:t>Hallüsinasyonları</a:t>
            </a:r>
            <a:r>
              <a:rPr lang="en-US" dirty="0" smtClean="0"/>
              <a:t> </a:t>
            </a:r>
            <a:r>
              <a:rPr lang="en-US" dirty="0" err="1" smtClean="0"/>
              <a:t>ile</a:t>
            </a:r>
            <a:r>
              <a:rPr lang="en-US" dirty="0" smtClean="0"/>
              <a:t> </a:t>
            </a:r>
            <a:r>
              <a:rPr lang="en-US" dirty="0" err="1" smtClean="0"/>
              <a:t>ilgili</a:t>
            </a:r>
            <a:r>
              <a:rPr lang="en-US" dirty="0" smtClean="0"/>
              <a:t> </a:t>
            </a:r>
            <a:r>
              <a:rPr lang="en-US" dirty="0" err="1" smtClean="0"/>
              <a:t>içgörüsü</a:t>
            </a:r>
            <a:r>
              <a:rPr lang="en-US" dirty="0" smtClean="0"/>
              <a:t> </a:t>
            </a:r>
            <a:r>
              <a:rPr lang="en-US" dirty="0" err="1" smtClean="0"/>
              <a:t>olan</a:t>
            </a:r>
            <a:r>
              <a:rPr lang="en-US" dirty="0" smtClean="0"/>
              <a:t> </a:t>
            </a:r>
            <a:r>
              <a:rPr lang="en-US" dirty="0" err="1" smtClean="0"/>
              <a:t>Onur</a:t>
            </a:r>
            <a:r>
              <a:rPr lang="en-US" dirty="0" smtClean="0"/>
              <a:t> </a:t>
            </a:r>
            <a:r>
              <a:rPr lang="en-US" dirty="0" err="1" smtClean="0"/>
              <a:t>Bey</a:t>
            </a:r>
            <a:r>
              <a:rPr lang="en-US" dirty="0" smtClean="0"/>
              <a:t>, </a:t>
            </a:r>
            <a:r>
              <a:rPr lang="en-US" dirty="0" err="1" smtClean="0"/>
              <a:t>onlardan</a:t>
            </a:r>
            <a:r>
              <a:rPr lang="en-US" dirty="0" smtClean="0"/>
              <a:t> </a:t>
            </a:r>
            <a:r>
              <a:rPr lang="en-US" dirty="0" err="1" smtClean="0"/>
              <a:t>kurtulmak</a:t>
            </a:r>
            <a:r>
              <a:rPr lang="en-US" dirty="0" smtClean="0"/>
              <a:t> </a:t>
            </a:r>
            <a:r>
              <a:rPr lang="en-US" dirty="0" err="1" smtClean="0"/>
              <a:t>için</a:t>
            </a:r>
            <a:r>
              <a:rPr lang="en-US" dirty="0" smtClean="0"/>
              <a:t> </a:t>
            </a:r>
            <a:r>
              <a:rPr lang="en-US" dirty="0" err="1" smtClean="0"/>
              <a:t>duşa</a:t>
            </a:r>
            <a:r>
              <a:rPr lang="en-US" dirty="0" smtClean="0"/>
              <a:t> 3 </a:t>
            </a:r>
            <a:r>
              <a:rPr lang="en-US" dirty="0" err="1" smtClean="0"/>
              <a:t>kez</a:t>
            </a:r>
            <a:r>
              <a:rPr lang="en-US" dirty="0" smtClean="0"/>
              <a:t> </a:t>
            </a:r>
            <a:r>
              <a:rPr lang="en-US" dirty="0" err="1" smtClean="0"/>
              <a:t>girip</a:t>
            </a:r>
            <a:r>
              <a:rPr lang="en-US" dirty="0" smtClean="0"/>
              <a:t> </a:t>
            </a:r>
            <a:r>
              <a:rPr lang="en-US" dirty="0" err="1" smtClean="0"/>
              <a:t>çıktığını</a:t>
            </a:r>
            <a:r>
              <a:rPr lang="en-US" dirty="0" smtClean="0"/>
              <a:t> </a:t>
            </a:r>
            <a:r>
              <a:rPr lang="en-US" dirty="0" err="1" smtClean="0"/>
              <a:t>ve</a:t>
            </a:r>
            <a:r>
              <a:rPr lang="en-US" dirty="0" smtClean="0"/>
              <a:t> </a:t>
            </a:r>
            <a:r>
              <a:rPr lang="en-US" dirty="0" err="1" smtClean="0"/>
              <a:t>duşta</a:t>
            </a:r>
            <a:r>
              <a:rPr lang="en-US" dirty="0" smtClean="0"/>
              <a:t> </a:t>
            </a:r>
            <a:r>
              <a:rPr lang="en-US" dirty="0" err="1" smtClean="0"/>
              <a:t>şarkı</a:t>
            </a:r>
            <a:r>
              <a:rPr lang="en-US" dirty="0" smtClean="0"/>
              <a:t> </a:t>
            </a:r>
            <a:r>
              <a:rPr lang="en-US" dirty="0" err="1" smtClean="0"/>
              <a:t>söylediğini</a:t>
            </a:r>
            <a:r>
              <a:rPr lang="en-US" dirty="0" smtClean="0"/>
              <a:t>, </a:t>
            </a:r>
            <a:r>
              <a:rPr lang="en-US" dirty="0" err="1" smtClean="0"/>
              <a:t>böylece</a:t>
            </a:r>
            <a:r>
              <a:rPr lang="en-US" dirty="0" smtClean="0"/>
              <a:t> </a:t>
            </a:r>
            <a:r>
              <a:rPr lang="en-US" dirty="0" err="1" smtClean="0"/>
              <a:t>hallüsinasyonları</a:t>
            </a:r>
            <a:r>
              <a:rPr lang="en-US" dirty="0" smtClean="0"/>
              <a:t> </a:t>
            </a:r>
            <a:r>
              <a:rPr lang="en-US" dirty="0" err="1" smtClean="0"/>
              <a:t>kovmaya</a:t>
            </a:r>
            <a:r>
              <a:rPr lang="en-US" dirty="0" smtClean="0"/>
              <a:t> </a:t>
            </a:r>
            <a:r>
              <a:rPr lang="en-US" dirty="0" err="1" smtClean="0"/>
              <a:t>çalıştığını</a:t>
            </a:r>
            <a:r>
              <a:rPr lang="en-US" dirty="0" smtClean="0"/>
              <a:t> </a:t>
            </a:r>
            <a:r>
              <a:rPr lang="en-US" dirty="0" err="1" smtClean="0"/>
              <a:t>söylemiştir</a:t>
            </a:r>
            <a:r>
              <a:rPr lang="en-US" dirty="0" smtClean="0"/>
              <a:t>.”</a:t>
            </a:r>
          </a:p>
        </p:txBody>
      </p:sp>
    </p:spTree>
    <p:extLst>
      <p:ext uri="{BB962C8B-B14F-4D97-AF65-F5344CB8AC3E}">
        <p14:creationId xmlns:p14="http://schemas.microsoft.com/office/powerpoint/2010/main" val="21392958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Cognition and Speech</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While interviewing, you should observe your patient’s cognitive processes and content of the cognitions.</a:t>
            </a:r>
          </a:p>
          <a:p>
            <a:r>
              <a:rPr lang="en-US" b="1" dirty="0" smtClean="0"/>
              <a:t>Speech:</a:t>
            </a:r>
            <a:r>
              <a:rPr lang="en-US" dirty="0" smtClean="0"/>
              <a:t> You should define in terms of pace, tone of voice and the amount. The definition should be based on non – directed speech.  You can define speech as spontaneous, speech deprivation, delayed.</a:t>
            </a:r>
          </a:p>
          <a:p>
            <a:r>
              <a:rPr lang="en-US" dirty="0" smtClean="0"/>
              <a:t>“</a:t>
            </a:r>
            <a:r>
              <a:rPr lang="en-US" dirty="0" err="1" smtClean="0"/>
              <a:t>Demet</a:t>
            </a:r>
            <a:r>
              <a:rPr lang="en-US" dirty="0" smtClean="0"/>
              <a:t> </a:t>
            </a:r>
            <a:r>
              <a:rPr lang="en-US" dirty="0" err="1" smtClean="0"/>
              <a:t>Hanım</a:t>
            </a:r>
            <a:r>
              <a:rPr lang="en-US" dirty="0" smtClean="0"/>
              <a:t>, </a:t>
            </a:r>
            <a:r>
              <a:rPr lang="en-US" dirty="0" err="1" smtClean="0"/>
              <a:t>konuşması</a:t>
            </a:r>
            <a:r>
              <a:rPr lang="en-US" dirty="0" smtClean="0"/>
              <a:t> </a:t>
            </a:r>
            <a:r>
              <a:rPr lang="en-US" dirty="0" err="1" smtClean="0"/>
              <a:t>hızlı</a:t>
            </a:r>
            <a:r>
              <a:rPr lang="en-US" dirty="0" smtClean="0"/>
              <a:t>, </a:t>
            </a:r>
            <a:r>
              <a:rPr lang="en-US" dirty="0" err="1" smtClean="0"/>
              <a:t>ses</a:t>
            </a:r>
            <a:r>
              <a:rPr lang="en-US" dirty="0" smtClean="0"/>
              <a:t> </a:t>
            </a:r>
            <a:r>
              <a:rPr lang="en-US" dirty="0" err="1" smtClean="0"/>
              <a:t>tonu</a:t>
            </a:r>
            <a:r>
              <a:rPr lang="en-US" dirty="0" smtClean="0"/>
              <a:t> </a:t>
            </a:r>
            <a:r>
              <a:rPr lang="en-US" dirty="0" err="1" smtClean="0"/>
              <a:t>yüksek</a:t>
            </a:r>
            <a:r>
              <a:rPr lang="en-US" dirty="0" smtClean="0"/>
              <a:t> </a:t>
            </a:r>
            <a:r>
              <a:rPr lang="en-US" dirty="0" err="1" smtClean="0"/>
              <a:t>ve</a:t>
            </a:r>
            <a:r>
              <a:rPr lang="en-US" dirty="0" smtClean="0"/>
              <a:t> </a:t>
            </a:r>
            <a:r>
              <a:rPr lang="en-US" dirty="0" err="1" smtClean="0"/>
              <a:t>konuşma</a:t>
            </a:r>
            <a:r>
              <a:rPr lang="en-US" dirty="0" smtClean="0"/>
              <a:t> </a:t>
            </a:r>
            <a:r>
              <a:rPr lang="en-US" dirty="0" err="1" smtClean="0"/>
              <a:t>miktarı</a:t>
            </a:r>
            <a:r>
              <a:rPr lang="en-US" dirty="0" smtClean="0"/>
              <a:t> </a:t>
            </a:r>
            <a:r>
              <a:rPr lang="en-US" dirty="0" err="1" smtClean="0"/>
              <a:t>fazladır</a:t>
            </a:r>
            <a:r>
              <a:rPr lang="en-US" dirty="0" smtClean="0"/>
              <a:t>.”</a:t>
            </a:r>
          </a:p>
          <a:p>
            <a:r>
              <a:rPr lang="en-US" dirty="0" smtClean="0"/>
              <a:t>“Murat </a:t>
            </a:r>
            <a:r>
              <a:rPr lang="en-US" dirty="0" err="1" smtClean="0"/>
              <a:t>Bey</a:t>
            </a:r>
            <a:r>
              <a:rPr lang="en-US" dirty="0" smtClean="0"/>
              <a:t> </a:t>
            </a:r>
            <a:r>
              <a:rPr lang="en-US" dirty="0" err="1" smtClean="0"/>
              <a:t>konuşma</a:t>
            </a:r>
            <a:r>
              <a:rPr lang="en-US" dirty="0" smtClean="0"/>
              <a:t> </a:t>
            </a:r>
            <a:r>
              <a:rPr lang="en-US" dirty="0" err="1" smtClean="0"/>
              <a:t>azlığı</a:t>
            </a:r>
            <a:r>
              <a:rPr lang="en-US" dirty="0" smtClean="0"/>
              <a:t> </a:t>
            </a:r>
            <a:r>
              <a:rPr lang="en-US" dirty="0" err="1" smtClean="0"/>
              <a:t>yaşamaktadır</a:t>
            </a:r>
            <a:r>
              <a:rPr lang="en-US" dirty="0" smtClean="0"/>
              <a:t>, </a:t>
            </a:r>
            <a:r>
              <a:rPr lang="en-US" dirty="0" err="1" smtClean="0"/>
              <a:t>sesinin</a:t>
            </a:r>
            <a:r>
              <a:rPr lang="en-US" dirty="0" smtClean="0"/>
              <a:t> </a:t>
            </a:r>
            <a:r>
              <a:rPr lang="en-US" dirty="0" err="1" smtClean="0"/>
              <a:t>duyulması</a:t>
            </a:r>
            <a:r>
              <a:rPr lang="en-US" dirty="0" smtClean="0"/>
              <a:t> </a:t>
            </a:r>
            <a:r>
              <a:rPr lang="en-US" dirty="0" err="1" smtClean="0"/>
              <a:t>zor</a:t>
            </a:r>
            <a:r>
              <a:rPr lang="en-US" dirty="0" smtClean="0"/>
              <a:t> </a:t>
            </a:r>
            <a:r>
              <a:rPr lang="en-US" dirty="0" err="1" smtClean="0"/>
              <a:t>ve</a:t>
            </a:r>
            <a:r>
              <a:rPr lang="en-US" dirty="0" smtClean="0"/>
              <a:t> </a:t>
            </a:r>
            <a:r>
              <a:rPr lang="en-US" dirty="0" err="1" smtClean="0"/>
              <a:t>konuşması</a:t>
            </a:r>
            <a:r>
              <a:rPr lang="en-US" dirty="0" smtClean="0"/>
              <a:t> </a:t>
            </a:r>
            <a:r>
              <a:rPr lang="en-US" dirty="0" err="1" smtClean="0"/>
              <a:t>yavaştır</a:t>
            </a:r>
            <a:r>
              <a:rPr lang="en-US" dirty="0" smtClean="0"/>
              <a:t>.”</a:t>
            </a:r>
          </a:p>
          <a:p>
            <a:r>
              <a:rPr lang="en-US" b="1" dirty="0" smtClean="0"/>
              <a:t>Cognitive Process: </a:t>
            </a:r>
            <a:r>
              <a:rPr lang="en-US" dirty="0" smtClean="0"/>
              <a:t>It is related to HOW the patient expresses him/herself. Is it logical and structured? Can they answer the questions?</a:t>
            </a:r>
            <a:endParaRPr lang="en-US" b="1" dirty="0" smtClean="0"/>
          </a:p>
          <a:p>
            <a:r>
              <a:rPr lang="en-US" b="1" dirty="0" smtClean="0"/>
              <a:t> </a:t>
            </a:r>
            <a:r>
              <a:rPr lang="en-US" i="1" dirty="0" smtClean="0"/>
              <a:t>Circumstantiality (</a:t>
            </a:r>
            <a:r>
              <a:rPr lang="en-US" i="1" dirty="0" err="1" smtClean="0"/>
              <a:t>Ayrıntıcılık</a:t>
            </a:r>
            <a:r>
              <a:rPr lang="en-US" i="1" dirty="0" smtClean="0"/>
              <a:t>): </a:t>
            </a:r>
            <a:r>
              <a:rPr lang="en-US" dirty="0" smtClean="0"/>
              <a:t>The patient cannot answer the questions directly. S/he gives too detailed information about the questions that is not able to get to the main point. You can understand this if you need to interrupt your patient too much during the session.</a:t>
            </a:r>
          </a:p>
        </p:txBody>
      </p:sp>
    </p:spTree>
    <p:extLst>
      <p:ext uri="{BB962C8B-B14F-4D97-AF65-F5344CB8AC3E}">
        <p14:creationId xmlns:p14="http://schemas.microsoft.com/office/powerpoint/2010/main" val="34618150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i="1" dirty="0" smtClean="0"/>
              <a:t>Compressed speech (</a:t>
            </a:r>
            <a:r>
              <a:rPr lang="en-US" i="1" dirty="0" err="1" smtClean="0"/>
              <a:t>Basınçlı</a:t>
            </a:r>
            <a:r>
              <a:rPr lang="en-US" i="1" dirty="0" smtClean="0"/>
              <a:t> </a:t>
            </a:r>
            <a:r>
              <a:rPr lang="en-US" i="1" dirty="0" err="1" smtClean="0"/>
              <a:t>konuşma</a:t>
            </a:r>
            <a:r>
              <a:rPr lang="en-US" i="1" dirty="0" smtClean="0"/>
              <a:t>): </a:t>
            </a:r>
            <a:r>
              <a:rPr lang="en-US" dirty="0" smtClean="0"/>
              <a:t>The patient talks too much and too fast with a loud tone of voice. Even if nobody listens to and you try to interrupt, s/he continues his/her speech. You need to be careful about the tone, the amount and the appropriateness of the speech. It is peculiar to manic episode.</a:t>
            </a:r>
          </a:p>
          <a:p>
            <a:r>
              <a:rPr lang="en-US" i="1" dirty="0" smtClean="0"/>
              <a:t>Blocs: </a:t>
            </a:r>
            <a:r>
              <a:rPr lang="en-US" dirty="0" smtClean="0"/>
              <a:t>While the patient is talking, suddenly s/he cuts the speech, blocs and cannot remember what s/he is talking about. It is common in schizophrenia.</a:t>
            </a:r>
          </a:p>
          <a:p>
            <a:r>
              <a:rPr lang="en-US" i="1" dirty="0" smtClean="0"/>
              <a:t>Distractible speech: </a:t>
            </a:r>
            <a:r>
              <a:rPr lang="en-US" dirty="0" smtClean="0"/>
              <a:t>While the patient is talking, suddenly s/he stops, some other object/voice/etc. distracts and talks about it. </a:t>
            </a:r>
            <a:endParaRPr lang="en-US" i="1" dirty="0"/>
          </a:p>
        </p:txBody>
      </p:sp>
    </p:spTree>
    <p:extLst>
      <p:ext uri="{BB962C8B-B14F-4D97-AF65-F5344CB8AC3E}">
        <p14:creationId xmlns:p14="http://schemas.microsoft.com/office/powerpoint/2010/main" val="36091849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i="1" dirty="0"/>
              <a:t>Perseveration: </a:t>
            </a:r>
            <a:r>
              <a:rPr lang="en-US" dirty="0"/>
              <a:t>The patient is obsessed with a special word and repeats it over again even if you asked another question. It is common in schizophrenia and dementia</a:t>
            </a:r>
            <a:r>
              <a:rPr lang="en-US" dirty="0" smtClean="0"/>
              <a:t>.</a:t>
            </a:r>
            <a:endParaRPr lang="en-US" i="1" dirty="0" smtClean="0"/>
          </a:p>
          <a:p>
            <a:r>
              <a:rPr lang="en-US" i="1" dirty="0" smtClean="0"/>
              <a:t>Incoherence (</a:t>
            </a:r>
            <a:r>
              <a:rPr lang="en-US" i="1" dirty="0" err="1" smtClean="0"/>
              <a:t>Enkoherans</a:t>
            </a:r>
            <a:r>
              <a:rPr lang="en-US" i="1" dirty="0" smtClean="0"/>
              <a:t>): </a:t>
            </a:r>
            <a:r>
              <a:rPr lang="en-US" dirty="0" smtClean="0"/>
              <a:t>It is also said “word salad”. The patient says meaningless words sequentially that no one understands. It is peculiar to schizophrenia.</a:t>
            </a:r>
          </a:p>
          <a:p>
            <a:r>
              <a:rPr lang="en-US" i="1" dirty="0" smtClean="0"/>
              <a:t>Cognition fuzziness (</a:t>
            </a:r>
            <a:r>
              <a:rPr lang="en-US" i="1" dirty="0" err="1" smtClean="0"/>
              <a:t>Fikir</a:t>
            </a:r>
            <a:r>
              <a:rPr lang="en-US" i="1" dirty="0" smtClean="0"/>
              <a:t> </a:t>
            </a:r>
            <a:r>
              <a:rPr lang="en-US" i="1" dirty="0" err="1" smtClean="0"/>
              <a:t>uçuşması</a:t>
            </a:r>
            <a:r>
              <a:rPr lang="en-US" i="1" dirty="0" smtClean="0"/>
              <a:t>): </a:t>
            </a:r>
            <a:r>
              <a:rPr lang="en-US" dirty="0" smtClean="0"/>
              <a:t>One cognition triggers another cognition which is generally not related/a little related to the previous one. Patients generally report this as “</a:t>
            </a:r>
            <a:r>
              <a:rPr lang="en-US" dirty="0" err="1" smtClean="0"/>
              <a:t>Düşüncelerim</a:t>
            </a:r>
            <a:r>
              <a:rPr lang="en-US" dirty="0" smtClean="0"/>
              <a:t> </a:t>
            </a:r>
            <a:r>
              <a:rPr lang="en-US" dirty="0" err="1" smtClean="0"/>
              <a:t>konuşmama</a:t>
            </a:r>
            <a:r>
              <a:rPr lang="en-US" dirty="0" smtClean="0"/>
              <a:t> </a:t>
            </a:r>
            <a:r>
              <a:rPr lang="en-US" dirty="0" err="1" smtClean="0"/>
              <a:t>yetişmiyor</a:t>
            </a:r>
            <a:r>
              <a:rPr lang="en-US" dirty="0" smtClean="0"/>
              <a:t>.” It is peculiar to acute manic episode.</a:t>
            </a:r>
            <a:endParaRPr lang="en-US" i="1" dirty="0"/>
          </a:p>
        </p:txBody>
      </p:sp>
    </p:spTree>
    <p:extLst>
      <p:ext uri="{BB962C8B-B14F-4D97-AF65-F5344CB8AC3E}">
        <p14:creationId xmlns:p14="http://schemas.microsoft.com/office/powerpoint/2010/main" val="7760528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2234950"/>
            <a:ext cx="6508377" cy="3916363"/>
          </a:xfrm>
        </p:spPr>
        <p:txBody>
          <a:bodyPr>
            <a:normAutofit fontScale="62500" lnSpcReduction="20000"/>
          </a:bodyPr>
          <a:lstStyle/>
          <a:p>
            <a:r>
              <a:rPr lang="en-US" b="1" dirty="0" smtClean="0"/>
              <a:t>Cognitive Content: </a:t>
            </a:r>
            <a:r>
              <a:rPr lang="en-US" dirty="0" smtClean="0"/>
              <a:t>It points to the special meanings of the speech/cognition.</a:t>
            </a:r>
          </a:p>
          <a:p>
            <a:r>
              <a:rPr lang="en-US" dirty="0" smtClean="0"/>
              <a:t>You should be aware of the hallucinations, delusions, phobias, obsessions, suicide and homicide thoughts, etc.</a:t>
            </a:r>
          </a:p>
          <a:p>
            <a:r>
              <a:rPr lang="en-US" i="1" dirty="0" smtClean="0"/>
              <a:t>Delusions (</a:t>
            </a:r>
            <a:r>
              <a:rPr lang="en-US" i="1" dirty="0" err="1" smtClean="0"/>
              <a:t>Hezeyan</a:t>
            </a:r>
            <a:r>
              <a:rPr lang="en-US" i="1" dirty="0" smtClean="0"/>
              <a:t>): </a:t>
            </a:r>
            <a:r>
              <a:rPr lang="en-US" dirty="0" smtClean="0"/>
              <a:t>Distorted cognitions, they are disengaged cognitions from the reality, cannot be based on objective evidence. If it is a delusion, then you cannot explain it by cultural, religious, educational background.</a:t>
            </a:r>
          </a:p>
          <a:p>
            <a:r>
              <a:rPr lang="en-US" i="1" dirty="0" smtClean="0"/>
              <a:t>Phobias: </a:t>
            </a:r>
            <a:r>
              <a:rPr lang="en-US" dirty="0" smtClean="0"/>
              <a:t>A special thing, situation or event that creates excessive amount of fear that leads to quitting/avoiding </a:t>
            </a:r>
            <a:r>
              <a:rPr lang="en-US" dirty="0" err="1" smtClean="0"/>
              <a:t>behaviours</a:t>
            </a:r>
            <a:endParaRPr lang="en-US" dirty="0" smtClean="0"/>
          </a:p>
          <a:p>
            <a:r>
              <a:rPr lang="en-US" i="1" dirty="0" smtClean="0"/>
              <a:t>Hypochondriasis: </a:t>
            </a:r>
            <a:r>
              <a:rPr lang="en-US" dirty="0" smtClean="0"/>
              <a:t>Without having an organic pathology, the patient processes some sensory perceptions as harmful/life-threatening/abnormal. S/he thinks that there is a serious medical conditions.</a:t>
            </a:r>
          </a:p>
          <a:p>
            <a:r>
              <a:rPr lang="en-US" i="1" dirty="0" smtClean="0"/>
              <a:t>Obsessions: </a:t>
            </a:r>
            <a:r>
              <a:rPr lang="en-US" dirty="0" smtClean="0"/>
              <a:t>They are repetitive, disturbing cognitions and images that comes up to the mind. The patients generally report this as meaningless but they cannot resist that cognition/image which leads them to engage in compulsive or avoiding </a:t>
            </a:r>
            <a:r>
              <a:rPr lang="en-US" dirty="0" err="1" smtClean="0"/>
              <a:t>behaviours</a:t>
            </a:r>
            <a:r>
              <a:rPr lang="en-US" dirty="0" smtClean="0"/>
              <a:t>.</a:t>
            </a:r>
            <a:endParaRPr lang="en-US" i="1" dirty="0"/>
          </a:p>
        </p:txBody>
      </p:sp>
    </p:spTree>
    <p:extLst>
      <p:ext uri="{BB962C8B-B14F-4D97-AF65-F5344CB8AC3E}">
        <p14:creationId xmlns:p14="http://schemas.microsoft.com/office/powerpoint/2010/main" val="37659498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Affect / Mood</a:t>
            </a:r>
            <a:endParaRPr lang="en-US" dirty="0"/>
          </a:p>
        </p:txBody>
      </p:sp>
      <p:sp>
        <p:nvSpPr>
          <p:cNvPr id="3" name="Content Placeholder 2"/>
          <p:cNvSpPr>
            <a:spLocks noGrp="1"/>
          </p:cNvSpPr>
          <p:nvPr>
            <p:ph idx="1"/>
          </p:nvPr>
        </p:nvSpPr>
        <p:spPr/>
        <p:txBody>
          <a:bodyPr>
            <a:normAutofit fontScale="92500" lnSpcReduction="10000"/>
          </a:bodyPr>
          <a:lstStyle/>
          <a:p>
            <a:r>
              <a:rPr lang="en-US" i="1" dirty="0" smtClean="0"/>
              <a:t>Affect (</a:t>
            </a:r>
            <a:r>
              <a:rPr lang="en-US" i="1" dirty="0" err="1" smtClean="0"/>
              <a:t>duygulanım</a:t>
            </a:r>
            <a:r>
              <a:rPr lang="en-US" i="1" dirty="0" smtClean="0"/>
              <a:t>) </a:t>
            </a:r>
            <a:r>
              <a:rPr lang="en-US" dirty="0" smtClean="0"/>
              <a:t>is the emotions that are experienced during the interview which can be observed by the interviewer. Happiness, upset, unhappiness, joy, fear, anger are the common affects. </a:t>
            </a:r>
          </a:p>
          <a:p>
            <a:r>
              <a:rPr lang="en-US" dirty="0" smtClean="0"/>
              <a:t>You should be careful about these while evaluating the affect:</a:t>
            </a:r>
          </a:p>
          <a:p>
            <a:pPr lvl="1"/>
            <a:r>
              <a:rPr lang="en-US" dirty="0" smtClean="0"/>
              <a:t>The range of the affect (</a:t>
            </a:r>
            <a:r>
              <a:rPr lang="en-US" dirty="0" err="1" smtClean="0"/>
              <a:t>olağan</a:t>
            </a:r>
            <a:r>
              <a:rPr lang="en-US" dirty="0" smtClean="0"/>
              <a:t>, </a:t>
            </a:r>
            <a:r>
              <a:rPr lang="en-US" dirty="0" err="1" smtClean="0"/>
              <a:t>kısıtlı</a:t>
            </a:r>
            <a:r>
              <a:rPr lang="en-US" dirty="0"/>
              <a:t>)</a:t>
            </a:r>
            <a:endParaRPr lang="en-US" dirty="0" smtClean="0"/>
          </a:p>
          <a:p>
            <a:pPr lvl="1"/>
            <a:r>
              <a:rPr lang="en-US" dirty="0" smtClean="0"/>
              <a:t>The intensity of the affect (</a:t>
            </a:r>
            <a:r>
              <a:rPr lang="en-US" dirty="0" err="1" smtClean="0"/>
              <a:t>yoğun</a:t>
            </a:r>
            <a:r>
              <a:rPr lang="en-US" dirty="0" smtClean="0"/>
              <a:t>, </a:t>
            </a:r>
            <a:r>
              <a:rPr lang="en-US" dirty="0" err="1" smtClean="0"/>
              <a:t>donuk</a:t>
            </a:r>
            <a:r>
              <a:rPr lang="en-US" dirty="0" smtClean="0"/>
              <a:t>/</a:t>
            </a:r>
            <a:r>
              <a:rPr lang="en-US" dirty="0" err="1" smtClean="0"/>
              <a:t>tekdüze</a:t>
            </a:r>
            <a:r>
              <a:rPr lang="en-US" dirty="0" smtClean="0"/>
              <a:t>, </a:t>
            </a:r>
            <a:r>
              <a:rPr lang="en-US" dirty="0" err="1" smtClean="0"/>
              <a:t>künt</a:t>
            </a:r>
            <a:r>
              <a:rPr lang="en-US" dirty="0" smtClean="0"/>
              <a:t>)</a:t>
            </a:r>
          </a:p>
          <a:p>
            <a:pPr lvl="1"/>
            <a:r>
              <a:rPr lang="en-US" dirty="0" smtClean="0"/>
              <a:t>The stability of the affect (</a:t>
            </a:r>
            <a:r>
              <a:rPr lang="en-US" dirty="0" err="1" smtClean="0"/>
              <a:t>tutarlı</a:t>
            </a:r>
            <a:r>
              <a:rPr lang="en-US" dirty="0" smtClean="0"/>
              <a:t>, </a:t>
            </a:r>
            <a:r>
              <a:rPr lang="en-US" dirty="0" err="1" smtClean="0"/>
              <a:t>değişken</a:t>
            </a:r>
            <a:r>
              <a:rPr lang="en-US" dirty="0" smtClean="0"/>
              <a:t>)</a:t>
            </a:r>
          </a:p>
          <a:p>
            <a:pPr lvl="1"/>
            <a:r>
              <a:rPr lang="en-US" dirty="0" smtClean="0"/>
              <a:t>The coherence of the affect (</a:t>
            </a:r>
            <a:r>
              <a:rPr lang="en-US" dirty="0" err="1" smtClean="0"/>
              <a:t>duruma</a:t>
            </a:r>
            <a:r>
              <a:rPr lang="en-US" dirty="0" smtClean="0"/>
              <a:t> </a:t>
            </a:r>
            <a:r>
              <a:rPr lang="en-US" dirty="0" err="1" smtClean="0"/>
              <a:t>ve</a:t>
            </a:r>
            <a:r>
              <a:rPr lang="en-US" dirty="0" smtClean="0"/>
              <a:t> </a:t>
            </a:r>
            <a:r>
              <a:rPr lang="en-US" dirty="0" err="1" smtClean="0"/>
              <a:t>içeriğe</a:t>
            </a:r>
            <a:r>
              <a:rPr lang="en-US" dirty="0" smtClean="0"/>
              <a:t> </a:t>
            </a:r>
            <a:r>
              <a:rPr lang="en-US" dirty="0" err="1" smtClean="0"/>
              <a:t>uygunluğu</a:t>
            </a:r>
            <a:r>
              <a:rPr lang="en-US" dirty="0" smtClean="0"/>
              <a:t>)</a:t>
            </a:r>
          </a:p>
          <a:p>
            <a:pPr lvl="1"/>
            <a:endParaRPr lang="en-US" dirty="0"/>
          </a:p>
        </p:txBody>
      </p:sp>
    </p:spTree>
    <p:extLst>
      <p:ext uri="{BB962C8B-B14F-4D97-AF65-F5344CB8AC3E}">
        <p14:creationId xmlns:p14="http://schemas.microsoft.com/office/powerpoint/2010/main" val="28399798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i="1" dirty="0" smtClean="0"/>
              <a:t>Mood (</a:t>
            </a:r>
            <a:r>
              <a:rPr lang="en-US" i="1" dirty="0" err="1" smtClean="0"/>
              <a:t>duygudurum</a:t>
            </a:r>
            <a:r>
              <a:rPr lang="en-US" i="1" dirty="0" smtClean="0"/>
              <a:t>) </a:t>
            </a:r>
            <a:r>
              <a:rPr lang="en-US" dirty="0" smtClean="0"/>
              <a:t>is about how the patient perceives the world generally. Most common moods are depression, anxiety, anger.</a:t>
            </a:r>
          </a:p>
          <a:p>
            <a:r>
              <a:rPr lang="en-US" i="1" dirty="0" smtClean="0"/>
              <a:t>To differentiate affect from mood: </a:t>
            </a:r>
            <a:r>
              <a:rPr lang="en-US" dirty="0" smtClean="0"/>
              <a:t>If the affect is the weather of the day, mood is the season</a:t>
            </a:r>
          </a:p>
          <a:p>
            <a:r>
              <a:rPr lang="en-US" i="1" dirty="0" smtClean="0"/>
              <a:t>Alexithymia: </a:t>
            </a:r>
            <a:r>
              <a:rPr lang="en-US" dirty="0" smtClean="0"/>
              <a:t>The patient is not aware of the mood, has difficulty to define them or cannot define them at all</a:t>
            </a:r>
          </a:p>
          <a:p>
            <a:r>
              <a:rPr lang="en-US" i="1" dirty="0" err="1" smtClean="0"/>
              <a:t>Anhedonia</a:t>
            </a:r>
            <a:r>
              <a:rPr lang="en-US" i="1" dirty="0" smtClean="0"/>
              <a:t>: </a:t>
            </a:r>
            <a:r>
              <a:rPr lang="en-US" dirty="0" smtClean="0"/>
              <a:t>The patient has no interest in the activities that are used to give pleasure. Even if s/he engages in activities, there is no enjoyment. It is common in depression and schizophrenia</a:t>
            </a:r>
          </a:p>
          <a:p>
            <a:r>
              <a:rPr lang="en-US" i="1" dirty="0" err="1" smtClean="0"/>
              <a:t>Dysphoria</a:t>
            </a:r>
            <a:r>
              <a:rPr lang="en-US" i="1" dirty="0" smtClean="0"/>
              <a:t>: </a:t>
            </a:r>
            <a:r>
              <a:rPr lang="en-US" dirty="0" smtClean="0"/>
              <a:t>The patient defines his/her mood in terms of unhappiness, anxiety, irritability, hopelessness, tense</a:t>
            </a:r>
          </a:p>
          <a:p>
            <a:r>
              <a:rPr lang="en-US" i="1" dirty="0" smtClean="0"/>
              <a:t>Euphoria:</a:t>
            </a:r>
            <a:r>
              <a:rPr lang="en-US" dirty="0" smtClean="0"/>
              <a:t> Exaggerated, incompatibly cheerful mood. The mood is not compatible with the objective circumstances. It is common in manic episodes. It can also be seen in the usage of toxic substances</a:t>
            </a:r>
          </a:p>
          <a:p>
            <a:r>
              <a:rPr lang="en-US" dirty="0" err="1" smtClean="0"/>
              <a:t>Eutimic</a:t>
            </a:r>
            <a:r>
              <a:rPr lang="en-US" dirty="0" smtClean="0"/>
              <a:t>: Usual mood – not </a:t>
            </a:r>
            <a:r>
              <a:rPr lang="en-US" dirty="0" err="1" smtClean="0"/>
              <a:t>dysphoric</a:t>
            </a:r>
            <a:r>
              <a:rPr lang="en-US" dirty="0" smtClean="0"/>
              <a:t>, not euphoric</a:t>
            </a:r>
            <a:endParaRPr lang="en-US" dirty="0"/>
          </a:p>
        </p:txBody>
      </p:sp>
    </p:spTree>
    <p:extLst>
      <p:ext uri="{BB962C8B-B14F-4D97-AF65-F5344CB8AC3E}">
        <p14:creationId xmlns:p14="http://schemas.microsoft.com/office/powerpoint/2010/main" val="38197361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16553"/>
            <a:ext cx="6508377" cy="1143000"/>
          </a:xfrm>
        </p:spPr>
        <p:txBody>
          <a:bodyPr/>
          <a:lstStyle/>
          <a:p>
            <a:r>
              <a:rPr lang="en-US" dirty="0" smtClean="0"/>
              <a:t>Mental Status Examination</a:t>
            </a:r>
            <a:endParaRPr lang="en-US" dirty="0"/>
          </a:p>
        </p:txBody>
      </p:sp>
      <p:sp>
        <p:nvSpPr>
          <p:cNvPr id="3" name="Content Placeholder 2"/>
          <p:cNvSpPr>
            <a:spLocks noGrp="1"/>
          </p:cNvSpPr>
          <p:nvPr>
            <p:ph idx="1"/>
          </p:nvPr>
        </p:nvSpPr>
        <p:spPr>
          <a:xfrm>
            <a:off x="457199" y="1281332"/>
            <a:ext cx="6508377" cy="3916363"/>
          </a:xfrm>
        </p:spPr>
        <p:txBody>
          <a:bodyPr>
            <a:noAutofit/>
          </a:bodyPr>
          <a:lstStyle/>
          <a:p>
            <a:r>
              <a:rPr lang="en-US" sz="1000" dirty="0" smtClean="0"/>
              <a:t>Outlook (</a:t>
            </a:r>
            <a:r>
              <a:rPr lang="en-US" sz="1000" dirty="0" err="1" smtClean="0"/>
              <a:t>Apperance</a:t>
            </a:r>
            <a:r>
              <a:rPr lang="en-US" sz="1000" dirty="0" smtClean="0"/>
              <a:t>)			</a:t>
            </a:r>
          </a:p>
          <a:p>
            <a:r>
              <a:rPr lang="en-US" sz="1000" dirty="0" smtClean="0"/>
              <a:t>Psychomotor Activation</a:t>
            </a:r>
          </a:p>
          <a:p>
            <a:r>
              <a:rPr lang="en-US" sz="1000" dirty="0" smtClean="0"/>
              <a:t>Attitude towards interviewer</a:t>
            </a:r>
          </a:p>
          <a:p>
            <a:endParaRPr lang="en-US" sz="1000" dirty="0"/>
          </a:p>
          <a:p>
            <a:r>
              <a:rPr lang="en-US" sz="1000" dirty="0" smtClean="0"/>
              <a:t>Consciousness		</a:t>
            </a:r>
          </a:p>
          <a:p>
            <a:r>
              <a:rPr lang="en-US" sz="1000" dirty="0" smtClean="0"/>
              <a:t>Orientation</a:t>
            </a:r>
          </a:p>
          <a:p>
            <a:r>
              <a:rPr lang="en-US" sz="1000" dirty="0" smtClean="0"/>
              <a:t>Memory</a:t>
            </a:r>
          </a:p>
          <a:p>
            <a:r>
              <a:rPr lang="en-US" sz="1000" dirty="0" smtClean="0"/>
              <a:t>Attention and Concentration</a:t>
            </a:r>
          </a:p>
          <a:p>
            <a:r>
              <a:rPr lang="en-US" sz="1000" dirty="0" smtClean="0"/>
              <a:t>Perception</a:t>
            </a:r>
          </a:p>
          <a:p>
            <a:r>
              <a:rPr lang="en-US" sz="1000" dirty="0" smtClean="0"/>
              <a:t>Cognition and Speech</a:t>
            </a:r>
            <a:endParaRPr lang="en-US" sz="1000" dirty="0" smtClean="0"/>
          </a:p>
          <a:p>
            <a:r>
              <a:rPr lang="en-US" sz="1000" dirty="0" smtClean="0"/>
              <a:t>Affect/Mood</a:t>
            </a:r>
          </a:p>
          <a:p>
            <a:r>
              <a:rPr lang="en-US" sz="1000" dirty="0" err="1" smtClean="0"/>
              <a:t>Behaviour</a:t>
            </a:r>
            <a:endParaRPr lang="en-US" sz="1000" dirty="0" smtClean="0"/>
          </a:p>
          <a:p>
            <a:r>
              <a:rPr lang="en-US" sz="1000" dirty="0" smtClean="0"/>
              <a:t>Insight</a:t>
            </a:r>
            <a:endParaRPr lang="en-US" sz="1000" dirty="0"/>
          </a:p>
        </p:txBody>
      </p:sp>
    </p:spTree>
    <p:extLst>
      <p:ext uri="{BB962C8B-B14F-4D97-AF65-F5344CB8AC3E}">
        <p14:creationId xmlns:p14="http://schemas.microsoft.com/office/powerpoint/2010/main" val="22185190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Behaviour</a:t>
            </a:r>
            <a:endParaRPr lang="en-US" dirty="0"/>
          </a:p>
        </p:txBody>
      </p:sp>
      <p:sp>
        <p:nvSpPr>
          <p:cNvPr id="3" name="Content Placeholder 2"/>
          <p:cNvSpPr>
            <a:spLocks noGrp="1"/>
          </p:cNvSpPr>
          <p:nvPr>
            <p:ph idx="1"/>
          </p:nvPr>
        </p:nvSpPr>
        <p:spPr/>
        <p:txBody>
          <a:bodyPr>
            <a:normAutofit fontScale="85000" lnSpcReduction="10000"/>
          </a:bodyPr>
          <a:lstStyle/>
          <a:p>
            <a:r>
              <a:rPr lang="en-US" i="1" dirty="0" err="1" smtClean="0"/>
              <a:t>Agiatation</a:t>
            </a:r>
            <a:r>
              <a:rPr lang="en-US" i="1" dirty="0" smtClean="0"/>
              <a:t>: </a:t>
            </a:r>
            <a:r>
              <a:rPr lang="en-US" dirty="0" smtClean="0"/>
              <a:t>Increased motor activation due to inner tension. The activation is repetitive and is not directed to a special goal. Walking around, restlessness are the common factors.</a:t>
            </a:r>
          </a:p>
          <a:p>
            <a:r>
              <a:rPr lang="en-US" i="1" dirty="0" smtClean="0"/>
              <a:t>Impulsive </a:t>
            </a:r>
            <a:r>
              <a:rPr lang="en-US" i="1" dirty="0" err="1" smtClean="0"/>
              <a:t>behaviours</a:t>
            </a:r>
            <a:r>
              <a:rPr lang="en-US" i="1" dirty="0" smtClean="0"/>
              <a:t>: </a:t>
            </a:r>
            <a:r>
              <a:rPr lang="en-US" dirty="0" smtClean="0"/>
              <a:t>Without thinking and foreseeing the probable outcomes, only getting into the action</a:t>
            </a:r>
          </a:p>
          <a:p>
            <a:r>
              <a:rPr lang="en-US" i="1" dirty="0" smtClean="0"/>
              <a:t>Acting – out </a:t>
            </a:r>
            <a:r>
              <a:rPr lang="en-US" i="1" dirty="0" err="1" smtClean="0"/>
              <a:t>behaviours</a:t>
            </a:r>
            <a:r>
              <a:rPr lang="en-US" i="1" dirty="0" smtClean="0"/>
              <a:t>: </a:t>
            </a:r>
            <a:r>
              <a:rPr lang="en-US" dirty="0" smtClean="0"/>
              <a:t>Unconscious wills are told by actions but the patient is not aware of these acting – out </a:t>
            </a:r>
            <a:r>
              <a:rPr lang="en-US" dirty="0" err="1" smtClean="0"/>
              <a:t>behaviours</a:t>
            </a:r>
            <a:endParaRPr lang="en-US" dirty="0" smtClean="0"/>
          </a:p>
          <a:p>
            <a:r>
              <a:rPr lang="en-US" i="1" dirty="0" smtClean="0"/>
              <a:t>Compulsions: </a:t>
            </a:r>
            <a:r>
              <a:rPr lang="en-US" dirty="0" smtClean="0"/>
              <a:t>The reactions to the obsessions that the patient should follow the rules very strictly. It aims to decrease the anxiety that the obsessions create</a:t>
            </a:r>
          </a:p>
          <a:p>
            <a:endParaRPr lang="en-US" i="1" dirty="0"/>
          </a:p>
        </p:txBody>
      </p:sp>
    </p:spTree>
    <p:extLst>
      <p:ext uri="{BB962C8B-B14F-4D97-AF65-F5344CB8AC3E}">
        <p14:creationId xmlns:p14="http://schemas.microsoft.com/office/powerpoint/2010/main" val="13919470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Insight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Very generally and basically it means whether the patient understands him/herself and the openness to understanding</a:t>
            </a:r>
          </a:p>
          <a:p>
            <a:r>
              <a:rPr lang="en-US" dirty="0" smtClean="0"/>
              <a:t>It is expected them to understand the underlying reasons of the problems</a:t>
            </a:r>
          </a:p>
          <a:p>
            <a:r>
              <a:rPr lang="en-US" dirty="0" smtClean="0"/>
              <a:t>If the patient is lack of insight, they say that they have no problems that lead them to an inpatient hospital or to a therapist</a:t>
            </a:r>
          </a:p>
          <a:p>
            <a:r>
              <a:rPr lang="en-US" i="1" dirty="0" smtClean="0"/>
              <a:t>Partial insight: </a:t>
            </a:r>
            <a:r>
              <a:rPr lang="en-US" dirty="0" smtClean="0"/>
              <a:t>The patient is aware of the every day problems and how it affects his/her life but their motivation change according to their everyday mood. You need to lead them to the “real goals”</a:t>
            </a:r>
            <a:endParaRPr lang="en-US" i="1" dirty="0"/>
          </a:p>
        </p:txBody>
      </p:sp>
    </p:spTree>
    <p:extLst>
      <p:ext uri="{BB962C8B-B14F-4D97-AF65-F5344CB8AC3E}">
        <p14:creationId xmlns:p14="http://schemas.microsoft.com/office/powerpoint/2010/main" val="5573894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Outlook (Appearance)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You should take notes about the appearance of the patient</a:t>
            </a:r>
          </a:p>
          <a:p>
            <a:r>
              <a:rPr lang="en-US" dirty="0" smtClean="0"/>
              <a:t>Sometimes you can include demographical information as well, if it is related</a:t>
            </a:r>
          </a:p>
          <a:p>
            <a:r>
              <a:rPr lang="en-US" dirty="0" smtClean="0"/>
              <a:t>What is included?</a:t>
            </a:r>
          </a:p>
          <a:p>
            <a:pPr lvl="1"/>
            <a:r>
              <a:rPr lang="en-US" dirty="0" smtClean="0"/>
              <a:t>Physical characteristics</a:t>
            </a:r>
          </a:p>
          <a:p>
            <a:pPr lvl="1"/>
            <a:r>
              <a:rPr lang="en-US" dirty="0" smtClean="0"/>
              <a:t>Self – care</a:t>
            </a:r>
          </a:p>
          <a:p>
            <a:pPr lvl="1"/>
            <a:r>
              <a:rPr lang="en-US" dirty="0" smtClean="0"/>
              <a:t>Clothes</a:t>
            </a:r>
          </a:p>
          <a:p>
            <a:pPr lvl="1"/>
            <a:r>
              <a:rPr lang="en-US" dirty="0" smtClean="0"/>
              <a:t>Make – up</a:t>
            </a:r>
          </a:p>
          <a:p>
            <a:pPr lvl="1"/>
            <a:r>
              <a:rPr lang="en-US" dirty="0" smtClean="0"/>
              <a:t>Piercing / Tattoo</a:t>
            </a:r>
          </a:p>
          <a:p>
            <a:pPr lvl="1"/>
            <a:r>
              <a:rPr lang="en-US" dirty="0" smtClean="0"/>
              <a:t>Height / Weight</a:t>
            </a:r>
          </a:p>
          <a:p>
            <a:pPr lvl="1"/>
            <a:r>
              <a:rPr lang="en-US" dirty="0" smtClean="0"/>
              <a:t>Facial expressions</a:t>
            </a:r>
          </a:p>
          <a:p>
            <a:pPr lvl="1"/>
            <a:r>
              <a:rPr lang="en-US" dirty="0" smtClean="0"/>
              <a:t>Sweat, trimmer, cold, etc.</a:t>
            </a:r>
          </a:p>
          <a:p>
            <a:pPr lvl="1"/>
            <a:endParaRPr lang="en-US" dirty="0"/>
          </a:p>
        </p:txBody>
      </p:sp>
    </p:spTree>
    <p:extLst>
      <p:ext uri="{BB962C8B-B14F-4D97-AF65-F5344CB8AC3E}">
        <p14:creationId xmlns:p14="http://schemas.microsoft.com/office/powerpoint/2010/main" val="22115745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You should be careful about these before you start to your interview</a:t>
            </a:r>
          </a:p>
          <a:p>
            <a:r>
              <a:rPr lang="en-US" dirty="0" smtClean="0"/>
              <a:t>Physical appearance can be sign of psychiatric diagnose. Example?</a:t>
            </a:r>
          </a:p>
          <a:p>
            <a:endParaRPr lang="en-US" dirty="0"/>
          </a:p>
          <a:p>
            <a:r>
              <a:rPr lang="en-US" dirty="0" smtClean="0"/>
              <a:t>“</a:t>
            </a:r>
            <a:r>
              <a:rPr lang="en-US" dirty="0" err="1" smtClean="0"/>
              <a:t>Ece</a:t>
            </a:r>
            <a:r>
              <a:rPr lang="en-US" dirty="0" smtClean="0"/>
              <a:t> </a:t>
            </a:r>
            <a:r>
              <a:rPr lang="en-US" dirty="0" err="1" smtClean="0"/>
              <a:t>Taşkın</a:t>
            </a:r>
            <a:r>
              <a:rPr lang="en-US" dirty="0" smtClean="0"/>
              <a:t>, 24 </a:t>
            </a:r>
            <a:r>
              <a:rPr lang="en-US" dirty="0" err="1" smtClean="0"/>
              <a:t>yaşında</a:t>
            </a:r>
            <a:r>
              <a:rPr lang="en-US" dirty="0" smtClean="0"/>
              <a:t>, </a:t>
            </a:r>
            <a:r>
              <a:rPr lang="en-US" dirty="0" err="1" smtClean="0"/>
              <a:t>Eskişehir’den</a:t>
            </a:r>
            <a:r>
              <a:rPr lang="en-US" dirty="0" smtClean="0"/>
              <a:t> </a:t>
            </a:r>
            <a:r>
              <a:rPr lang="en-US" dirty="0" err="1" smtClean="0"/>
              <a:t>görüşmeye</a:t>
            </a:r>
            <a:r>
              <a:rPr lang="en-US" dirty="0" smtClean="0"/>
              <a:t> </a:t>
            </a:r>
            <a:r>
              <a:rPr lang="en-US" dirty="0" err="1" smtClean="0"/>
              <a:t>geliyor</a:t>
            </a:r>
            <a:r>
              <a:rPr lang="en-US" dirty="0" smtClean="0"/>
              <a:t>. </a:t>
            </a:r>
            <a:r>
              <a:rPr lang="en-US" dirty="0" err="1" smtClean="0"/>
              <a:t>Yaşından</a:t>
            </a:r>
            <a:r>
              <a:rPr lang="en-US" dirty="0" smtClean="0"/>
              <a:t> </a:t>
            </a:r>
            <a:r>
              <a:rPr lang="en-US" dirty="0" err="1" smtClean="0"/>
              <a:t>daha</a:t>
            </a:r>
            <a:r>
              <a:rPr lang="en-US" dirty="0" smtClean="0"/>
              <a:t> </a:t>
            </a:r>
            <a:r>
              <a:rPr lang="en-US" dirty="0" err="1" smtClean="0"/>
              <a:t>yaşlı</a:t>
            </a:r>
            <a:r>
              <a:rPr lang="en-US" dirty="0" smtClean="0"/>
              <a:t> </a:t>
            </a:r>
            <a:r>
              <a:rPr lang="en-US" dirty="0" err="1" smtClean="0"/>
              <a:t>gözükmektedir</a:t>
            </a:r>
            <a:r>
              <a:rPr lang="en-US" dirty="0" smtClean="0"/>
              <a:t>. </a:t>
            </a:r>
            <a:r>
              <a:rPr lang="en-US" dirty="0" err="1" smtClean="0"/>
              <a:t>Özbakımı</a:t>
            </a:r>
            <a:r>
              <a:rPr lang="en-US" dirty="0" smtClean="0"/>
              <a:t> </a:t>
            </a:r>
            <a:r>
              <a:rPr lang="en-US" dirty="0" err="1" smtClean="0"/>
              <a:t>yerindedir</a:t>
            </a:r>
            <a:r>
              <a:rPr lang="en-US" dirty="0" smtClean="0"/>
              <a:t>. </a:t>
            </a:r>
            <a:r>
              <a:rPr lang="en-US" dirty="0" err="1" smtClean="0"/>
              <a:t>Abartılı</a:t>
            </a:r>
            <a:r>
              <a:rPr lang="en-US" dirty="0" smtClean="0"/>
              <a:t> </a:t>
            </a:r>
            <a:r>
              <a:rPr lang="en-US" dirty="0" err="1" smtClean="0"/>
              <a:t>bir</a:t>
            </a:r>
            <a:r>
              <a:rPr lang="en-US" dirty="0" smtClean="0"/>
              <a:t> </a:t>
            </a:r>
            <a:r>
              <a:rPr lang="en-US" dirty="0" err="1" smtClean="0"/>
              <a:t>makyaj</a:t>
            </a:r>
            <a:r>
              <a:rPr lang="en-US" dirty="0" smtClean="0"/>
              <a:t> </a:t>
            </a:r>
            <a:r>
              <a:rPr lang="en-US" dirty="0" err="1" smtClean="0"/>
              <a:t>yaptığı</a:t>
            </a:r>
            <a:r>
              <a:rPr lang="en-US" dirty="0" smtClean="0"/>
              <a:t> </a:t>
            </a:r>
            <a:r>
              <a:rPr lang="en-US" dirty="0" err="1" smtClean="0"/>
              <a:t>gözlemlenmiştir</a:t>
            </a:r>
            <a:r>
              <a:rPr lang="en-US" dirty="0" smtClean="0"/>
              <a:t>. </a:t>
            </a:r>
            <a:r>
              <a:rPr lang="en-US" dirty="0" err="1" smtClean="0"/>
              <a:t>Kıyafetleri</a:t>
            </a:r>
            <a:r>
              <a:rPr lang="en-US" dirty="0" smtClean="0"/>
              <a:t> </a:t>
            </a:r>
            <a:r>
              <a:rPr lang="en-US" dirty="0" err="1" smtClean="0"/>
              <a:t>görüşmeye</a:t>
            </a:r>
            <a:r>
              <a:rPr lang="en-US" dirty="0" smtClean="0"/>
              <a:t> </a:t>
            </a:r>
            <a:r>
              <a:rPr lang="en-US" dirty="0" err="1" smtClean="0"/>
              <a:t>uygun</a:t>
            </a:r>
            <a:r>
              <a:rPr lang="en-US" dirty="0" smtClean="0"/>
              <a:t>, </a:t>
            </a:r>
            <a:r>
              <a:rPr lang="en-US" dirty="0" err="1" smtClean="0"/>
              <a:t>temiz</a:t>
            </a:r>
            <a:r>
              <a:rPr lang="en-US" dirty="0" smtClean="0"/>
              <a:t> </a:t>
            </a:r>
            <a:r>
              <a:rPr lang="en-US" dirty="0" err="1" smtClean="0"/>
              <a:t>ve</a:t>
            </a:r>
            <a:r>
              <a:rPr lang="en-US" dirty="0" smtClean="0"/>
              <a:t> </a:t>
            </a:r>
            <a:r>
              <a:rPr lang="en-US" dirty="0" err="1" smtClean="0"/>
              <a:t>düzgündür</a:t>
            </a:r>
            <a:r>
              <a:rPr lang="en-US" dirty="0" smtClean="0"/>
              <a:t>. </a:t>
            </a:r>
            <a:r>
              <a:rPr lang="en-US" dirty="0" err="1" smtClean="0"/>
              <a:t>Boyu</a:t>
            </a:r>
            <a:r>
              <a:rPr lang="en-US" dirty="0" smtClean="0"/>
              <a:t> </a:t>
            </a:r>
            <a:r>
              <a:rPr lang="en-US" dirty="0" err="1" smtClean="0"/>
              <a:t>ve</a:t>
            </a:r>
            <a:r>
              <a:rPr lang="en-US" dirty="0" smtClean="0"/>
              <a:t> </a:t>
            </a:r>
            <a:r>
              <a:rPr lang="en-US" dirty="0" err="1" smtClean="0"/>
              <a:t>kilosu</a:t>
            </a:r>
            <a:r>
              <a:rPr lang="en-US" dirty="0" smtClean="0"/>
              <a:t> </a:t>
            </a:r>
            <a:r>
              <a:rPr lang="en-US" dirty="0" err="1" smtClean="0"/>
              <a:t>orantısızdır</a:t>
            </a:r>
            <a:r>
              <a:rPr lang="en-US" dirty="0" smtClean="0"/>
              <a:t>, </a:t>
            </a:r>
            <a:r>
              <a:rPr lang="en-US" dirty="0" err="1" smtClean="0"/>
              <a:t>aşırı</a:t>
            </a:r>
            <a:r>
              <a:rPr lang="en-US" dirty="0" smtClean="0"/>
              <a:t> </a:t>
            </a:r>
            <a:r>
              <a:rPr lang="en-US" dirty="0" err="1" smtClean="0"/>
              <a:t>kilosundan</a:t>
            </a:r>
            <a:r>
              <a:rPr lang="en-US" dirty="0" smtClean="0"/>
              <a:t> </a:t>
            </a:r>
            <a:r>
              <a:rPr lang="en-US" dirty="0" err="1" smtClean="0"/>
              <a:t>dolayı</a:t>
            </a:r>
            <a:r>
              <a:rPr lang="en-US" dirty="0"/>
              <a:t> </a:t>
            </a:r>
            <a:r>
              <a:rPr lang="en-US" dirty="0" err="1" smtClean="0"/>
              <a:t>diyetine</a:t>
            </a:r>
            <a:r>
              <a:rPr lang="en-US" dirty="0" smtClean="0"/>
              <a:t> </a:t>
            </a:r>
            <a:r>
              <a:rPr lang="en-US" dirty="0" err="1" smtClean="0"/>
              <a:t>dikkat</a:t>
            </a:r>
            <a:r>
              <a:rPr lang="en-US" dirty="0" smtClean="0"/>
              <a:t> </a:t>
            </a:r>
            <a:r>
              <a:rPr lang="en-US" dirty="0" err="1" smtClean="0"/>
              <a:t>etmediği</a:t>
            </a:r>
            <a:r>
              <a:rPr lang="en-US" dirty="0" smtClean="0"/>
              <a:t> </a:t>
            </a:r>
            <a:r>
              <a:rPr lang="en-US" dirty="0" err="1" smtClean="0"/>
              <a:t>düşünülmüştür</a:t>
            </a:r>
            <a:r>
              <a:rPr lang="en-US" dirty="0" smtClean="0"/>
              <a:t> (</a:t>
            </a:r>
            <a:r>
              <a:rPr lang="en-US" dirty="0" err="1" smtClean="0"/>
              <a:t>fiziksel</a:t>
            </a:r>
            <a:r>
              <a:rPr lang="en-US" dirty="0" smtClean="0"/>
              <a:t> </a:t>
            </a:r>
            <a:r>
              <a:rPr lang="en-US" dirty="0" err="1" smtClean="0"/>
              <a:t>hastalık</a:t>
            </a:r>
            <a:r>
              <a:rPr lang="en-US" dirty="0" smtClean="0"/>
              <a:t> – ruled out). </a:t>
            </a:r>
            <a:r>
              <a:rPr lang="en-US" dirty="0" err="1" smtClean="0"/>
              <a:t>Göz</a:t>
            </a:r>
            <a:r>
              <a:rPr lang="en-US" dirty="0" smtClean="0"/>
              <a:t> </a:t>
            </a:r>
            <a:r>
              <a:rPr lang="en-US" dirty="0" err="1" smtClean="0"/>
              <a:t>kontağı</a:t>
            </a:r>
            <a:r>
              <a:rPr lang="en-US" dirty="0" smtClean="0"/>
              <a:t> </a:t>
            </a:r>
            <a:r>
              <a:rPr lang="en-US" dirty="0" err="1" smtClean="0"/>
              <a:t>çok</a:t>
            </a:r>
            <a:r>
              <a:rPr lang="en-US" dirty="0" smtClean="0"/>
              <a:t> </a:t>
            </a:r>
            <a:r>
              <a:rPr lang="en-US" dirty="0" err="1" smtClean="0"/>
              <a:t>kurmamıştır</a:t>
            </a:r>
            <a:r>
              <a:rPr lang="en-US" dirty="0" smtClean="0"/>
              <a:t>. </a:t>
            </a:r>
            <a:r>
              <a:rPr lang="en-US" dirty="0" err="1" smtClean="0"/>
              <a:t>Ellerinin</a:t>
            </a:r>
            <a:r>
              <a:rPr lang="en-US" dirty="0" smtClean="0"/>
              <a:t> </a:t>
            </a:r>
            <a:r>
              <a:rPr lang="en-US" dirty="0" err="1" smtClean="0"/>
              <a:t>titrediği</a:t>
            </a:r>
            <a:r>
              <a:rPr lang="en-US" dirty="0" smtClean="0"/>
              <a:t> </a:t>
            </a:r>
            <a:r>
              <a:rPr lang="en-US" dirty="0" err="1" smtClean="0"/>
              <a:t>gözlemlenmiştir</a:t>
            </a:r>
            <a:r>
              <a:rPr lang="en-US" dirty="0" smtClean="0"/>
              <a:t>.”</a:t>
            </a:r>
            <a:endParaRPr lang="en-US" dirty="0"/>
          </a:p>
        </p:txBody>
      </p:sp>
    </p:spTree>
    <p:extLst>
      <p:ext uri="{BB962C8B-B14F-4D97-AF65-F5344CB8AC3E}">
        <p14:creationId xmlns:p14="http://schemas.microsoft.com/office/powerpoint/2010/main" val="33100850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Psychomotor Activation</a:t>
            </a:r>
            <a:endParaRPr lang="en-US" dirty="0"/>
          </a:p>
        </p:txBody>
      </p:sp>
      <p:sp>
        <p:nvSpPr>
          <p:cNvPr id="3" name="Content Placeholder 2"/>
          <p:cNvSpPr>
            <a:spLocks noGrp="1"/>
          </p:cNvSpPr>
          <p:nvPr>
            <p:ph idx="1"/>
          </p:nvPr>
        </p:nvSpPr>
        <p:spPr/>
        <p:txBody>
          <a:bodyPr/>
          <a:lstStyle/>
          <a:p>
            <a:r>
              <a:rPr lang="en-US" dirty="0" smtClean="0"/>
              <a:t>This is about physical </a:t>
            </a:r>
            <a:r>
              <a:rPr lang="en-US" dirty="0" err="1" smtClean="0"/>
              <a:t>behaviours</a:t>
            </a:r>
            <a:r>
              <a:rPr lang="en-US" dirty="0" smtClean="0"/>
              <a:t>. You should be careful about them during the interview.</a:t>
            </a:r>
          </a:p>
          <a:p>
            <a:r>
              <a:rPr lang="en-US" dirty="0" smtClean="0"/>
              <a:t>Even if your patient denies his/her experiences, you can collect the signs from these activations</a:t>
            </a:r>
          </a:p>
          <a:p>
            <a:r>
              <a:rPr lang="en-US" dirty="0" smtClean="0"/>
              <a:t>What can be included?</a:t>
            </a:r>
          </a:p>
          <a:p>
            <a:pPr lvl="1"/>
            <a:r>
              <a:rPr lang="en-US" dirty="0" smtClean="0"/>
              <a:t>Eye contact </a:t>
            </a:r>
          </a:p>
          <a:p>
            <a:pPr lvl="1"/>
            <a:r>
              <a:rPr lang="en-US" dirty="0" smtClean="0"/>
              <a:t>Repetitive </a:t>
            </a:r>
            <a:r>
              <a:rPr lang="en-US" dirty="0" err="1" smtClean="0"/>
              <a:t>behaviours</a:t>
            </a:r>
            <a:endParaRPr lang="en-US" dirty="0" smtClean="0"/>
          </a:p>
          <a:p>
            <a:pPr lvl="1"/>
            <a:r>
              <a:rPr lang="en-US" dirty="0" smtClean="0"/>
              <a:t>Physical </a:t>
            </a:r>
            <a:r>
              <a:rPr lang="en-US" dirty="0" err="1" smtClean="0"/>
              <a:t>behaviours</a:t>
            </a:r>
            <a:endParaRPr lang="en-US" dirty="0" smtClean="0"/>
          </a:p>
          <a:p>
            <a:pPr lvl="1"/>
            <a:r>
              <a:rPr lang="en-US" dirty="0" smtClean="0"/>
              <a:t>Scanning</a:t>
            </a:r>
          </a:p>
          <a:p>
            <a:pPr lvl="1"/>
            <a:r>
              <a:rPr lang="en-US" dirty="0" smtClean="0"/>
              <a:t>Psychomotor retardation, etc.</a:t>
            </a:r>
            <a:endParaRPr lang="en-US" dirty="0"/>
          </a:p>
        </p:txBody>
      </p:sp>
    </p:spTree>
    <p:extLst>
      <p:ext uri="{BB962C8B-B14F-4D97-AF65-F5344CB8AC3E}">
        <p14:creationId xmlns:p14="http://schemas.microsoft.com/office/powerpoint/2010/main" val="4175199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Psychomotor activation can be a sign of a psychiatric diagnosis. Example?</a:t>
            </a:r>
          </a:p>
          <a:p>
            <a:r>
              <a:rPr lang="en-US" dirty="0" smtClean="0"/>
              <a:t>Retarded activation </a:t>
            </a:r>
            <a:r>
              <a:rPr lang="en-US" dirty="0" smtClean="0">
                <a:sym typeface="Wingdings"/>
              </a:rPr>
              <a:t> depression, schizophrenia, substance use; increased activation  anxiety, bipolar disorder, substance use; scanning  paranoid </a:t>
            </a:r>
            <a:r>
              <a:rPr lang="en-US" dirty="0" err="1" smtClean="0">
                <a:sym typeface="Wingdings"/>
              </a:rPr>
              <a:t>behaviour</a:t>
            </a:r>
            <a:r>
              <a:rPr lang="en-US" dirty="0" smtClean="0">
                <a:sym typeface="Wingdings"/>
              </a:rPr>
              <a:t>, etc.</a:t>
            </a:r>
          </a:p>
          <a:p>
            <a:endParaRPr lang="en-US" dirty="0">
              <a:sym typeface="Wingdings"/>
            </a:endParaRPr>
          </a:p>
          <a:p>
            <a:r>
              <a:rPr lang="en-US" dirty="0" smtClean="0">
                <a:sym typeface="Wingdings"/>
              </a:rPr>
              <a:t>“</a:t>
            </a:r>
            <a:r>
              <a:rPr lang="en-US" dirty="0" err="1" smtClean="0">
                <a:sym typeface="Wingdings"/>
              </a:rPr>
              <a:t>Didem</a:t>
            </a:r>
            <a:r>
              <a:rPr lang="en-US" dirty="0" smtClean="0">
                <a:sym typeface="Wingdings"/>
              </a:rPr>
              <a:t> </a:t>
            </a:r>
            <a:r>
              <a:rPr lang="en-US" dirty="0" err="1" smtClean="0">
                <a:sym typeface="Wingdings"/>
              </a:rPr>
              <a:t>Hanım’ın</a:t>
            </a:r>
            <a:r>
              <a:rPr lang="en-US" dirty="0" smtClean="0">
                <a:sym typeface="Wingdings"/>
              </a:rPr>
              <a:t> </a:t>
            </a:r>
            <a:r>
              <a:rPr lang="en-US" dirty="0" err="1" smtClean="0">
                <a:sym typeface="Wingdings"/>
              </a:rPr>
              <a:t>görüşme</a:t>
            </a:r>
            <a:r>
              <a:rPr lang="en-US" dirty="0" smtClean="0">
                <a:sym typeface="Wingdings"/>
              </a:rPr>
              <a:t> </a:t>
            </a:r>
            <a:r>
              <a:rPr lang="en-US" dirty="0" err="1" smtClean="0">
                <a:sym typeface="Wingdings"/>
              </a:rPr>
              <a:t>esnasında</a:t>
            </a:r>
            <a:r>
              <a:rPr lang="en-US" dirty="0" smtClean="0">
                <a:sym typeface="Wingdings"/>
              </a:rPr>
              <a:t> </a:t>
            </a:r>
            <a:r>
              <a:rPr lang="en-US" dirty="0" err="1" smtClean="0">
                <a:sym typeface="Wingdings"/>
              </a:rPr>
              <a:t>sıklıkla</a:t>
            </a:r>
            <a:r>
              <a:rPr lang="en-US" dirty="0" smtClean="0">
                <a:sym typeface="Wingdings"/>
              </a:rPr>
              <a:t> </a:t>
            </a:r>
            <a:r>
              <a:rPr lang="en-US" dirty="0" err="1" smtClean="0">
                <a:sym typeface="Wingdings"/>
              </a:rPr>
              <a:t>dikkatinin</a:t>
            </a:r>
            <a:r>
              <a:rPr lang="en-US" dirty="0" smtClean="0">
                <a:sym typeface="Wingdings"/>
              </a:rPr>
              <a:t> </a:t>
            </a:r>
            <a:r>
              <a:rPr lang="en-US" dirty="0" err="1" smtClean="0">
                <a:sym typeface="Wingdings"/>
              </a:rPr>
              <a:t>dağıldığı</a:t>
            </a:r>
            <a:r>
              <a:rPr lang="en-US" dirty="0" smtClean="0">
                <a:sym typeface="Wingdings"/>
              </a:rPr>
              <a:t>, </a:t>
            </a:r>
            <a:r>
              <a:rPr lang="en-US" dirty="0" err="1" smtClean="0">
                <a:sym typeface="Wingdings"/>
              </a:rPr>
              <a:t>saatini</a:t>
            </a:r>
            <a:r>
              <a:rPr lang="en-US" dirty="0" smtClean="0">
                <a:sym typeface="Wingdings"/>
              </a:rPr>
              <a:t>, </a:t>
            </a:r>
            <a:r>
              <a:rPr lang="en-US" dirty="0" err="1" smtClean="0">
                <a:sym typeface="Wingdings"/>
              </a:rPr>
              <a:t>gömleğinin</a:t>
            </a:r>
            <a:r>
              <a:rPr lang="en-US" dirty="0" smtClean="0">
                <a:sym typeface="Wingdings"/>
              </a:rPr>
              <a:t> </a:t>
            </a:r>
            <a:r>
              <a:rPr lang="en-US" dirty="0" err="1" smtClean="0">
                <a:sym typeface="Wingdings"/>
              </a:rPr>
              <a:t>yakalarını</a:t>
            </a:r>
            <a:r>
              <a:rPr lang="en-US" dirty="0" smtClean="0">
                <a:sym typeface="Wingdings"/>
              </a:rPr>
              <a:t>, </a:t>
            </a:r>
            <a:r>
              <a:rPr lang="en-US" dirty="0" err="1" smtClean="0">
                <a:sym typeface="Wingdings"/>
              </a:rPr>
              <a:t>saçlarını</a:t>
            </a:r>
            <a:r>
              <a:rPr lang="en-US" dirty="0" smtClean="0">
                <a:sym typeface="Wingdings"/>
              </a:rPr>
              <a:t> </a:t>
            </a:r>
            <a:r>
              <a:rPr lang="en-US" dirty="0" err="1" smtClean="0">
                <a:sym typeface="Wingdings"/>
              </a:rPr>
              <a:t>düzelttiği</a:t>
            </a:r>
            <a:r>
              <a:rPr lang="en-US" dirty="0" smtClean="0">
                <a:sym typeface="Wingdings"/>
              </a:rPr>
              <a:t>, </a:t>
            </a:r>
            <a:r>
              <a:rPr lang="en-US" dirty="0" err="1" smtClean="0">
                <a:sym typeface="Wingdings"/>
              </a:rPr>
              <a:t>küpeleriyle</a:t>
            </a:r>
            <a:r>
              <a:rPr lang="en-US" dirty="0" smtClean="0">
                <a:sym typeface="Wingdings"/>
              </a:rPr>
              <a:t> </a:t>
            </a:r>
            <a:r>
              <a:rPr lang="en-US" dirty="0" err="1" smtClean="0">
                <a:sym typeface="Wingdings"/>
              </a:rPr>
              <a:t>oynadığı</a:t>
            </a:r>
            <a:r>
              <a:rPr lang="en-US" dirty="0" smtClean="0">
                <a:sym typeface="Wingdings"/>
              </a:rPr>
              <a:t> </a:t>
            </a:r>
            <a:r>
              <a:rPr lang="en-US" dirty="0" err="1" smtClean="0">
                <a:sym typeface="Wingdings"/>
              </a:rPr>
              <a:t>gözlemlenmiştir</a:t>
            </a:r>
            <a:r>
              <a:rPr lang="en-US" dirty="0" smtClean="0">
                <a:sym typeface="Wingdings"/>
              </a:rPr>
              <a:t>. </a:t>
            </a:r>
            <a:r>
              <a:rPr lang="en-US" dirty="0" err="1" smtClean="0">
                <a:sym typeface="Wingdings"/>
              </a:rPr>
              <a:t>Ayrıca</a:t>
            </a:r>
            <a:r>
              <a:rPr lang="en-US" dirty="0" smtClean="0">
                <a:sym typeface="Wingdings"/>
              </a:rPr>
              <a:t> </a:t>
            </a:r>
            <a:r>
              <a:rPr lang="en-US" dirty="0" err="1" smtClean="0">
                <a:sym typeface="Wingdings"/>
              </a:rPr>
              <a:t>görüşme</a:t>
            </a:r>
            <a:r>
              <a:rPr lang="en-US" dirty="0" smtClean="0">
                <a:sym typeface="Wingdings"/>
              </a:rPr>
              <a:t> </a:t>
            </a:r>
            <a:r>
              <a:rPr lang="en-US" dirty="0" err="1" smtClean="0">
                <a:sym typeface="Wingdings"/>
              </a:rPr>
              <a:t>odasına</a:t>
            </a:r>
            <a:r>
              <a:rPr lang="en-US" dirty="0" smtClean="0">
                <a:sym typeface="Wingdings"/>
              </a:rPr>
              <a:t> </a:t>
            </a:r>
            <a:r>
              <a:rPr lang="en-US" dirty="0" err="1" smtClean="0">
                <a:sym typeface="Wingdings"/>
              </a:rPr>
              <a:t>ve</a:t>
            </a:r>
            <a:r>
              <a:rPr lang="en-US" dirty="0" smtClean="0">
                <a:sym typeface="Wingdings"/>
              </a:rPr>
              <a:t> </a:t>
            </a:r>
            <a:r>
              <a:rPr lang="en-US" dirty="0" err="1" smtClean="0">
                <a:sym typeface="Wingdings"/>
              </a:rPr>
              <a:t>görüşmeciye</a:t>
            </a:r>
            <a:r>
              <a:rPr lang="en-US" dirty="0" smtClean="0">
                <a:sym typeface="Wingdings"/>
              </a:rPr>
              <a:t> </a:t>
            </a:r>
            <a:r>
              <a:rPr lang="en-US" dirty="0" err="1" smtClean="0">
                <a:sym typeface="Wingdings"/>
              </a:rPr>
              <a:t>ara</a:t>
            </a:r>
            <a:r>
              <a:rPr lang="en-US" dirty="0" smtClean="0">
                <a:sym typeface="Wingdings"/>
              </a:rPr>
              <a:t> </a:t>
            </a:r>
            <a:r>
              <a:rPr lang="en-US" dirty="0" err="1" smtClean="0">
                <a:sym typeface="Wingdings"/>
              </a:rPr>
              <a:t>ara</a:t>
            </a:r>
            <a:r>
              <a:rPr lang="en-US" dirty="0" smtClean="0">
                <a:sym typeface="Wingdings"/>
              </a:rPr>
              <a:t> </a:t>
            </a:r>
            <a:r>
              <a:rPr lang="en-US" dirty="0" err="1" smtClean="0">
                <a:sym typeface="Wingdings"/>
              </a:rPr>
              <a:t>inceleyerek</a:t>
            </a:r>
            <a:r>
              <a:rPr lang="en-US" dirty="0" smtClean="0">
                <a:sym typeface="Wingdings"/>
              </a:rPr>
              <a:t> (</a:t>
            </a:r>
            <a:r>
              <a:rPr lang="en-US" dirty="0" err="1" smtClean="0">
                <a:sym typeface="Wingdings"/>
              </a:rPr>
              <a:t>ayrıntılara</a:t>
            </a:r>
            <a:r>
              <a:rPr lang="en-US" dirty="0" smtClean="0">
                <a:sym typeface="Wingdings"/>
              </a:rPr>
              <a:t> </a:t>
            </a:r>
            <a:r>
              <a:rPr lang="en-US" dirty="0" err="1" smtClean="0">
                <a:sym typeface="Wingdings"/>
              </a:rPr>
              <a:t>dikkat</a:t>
            </a:r>
            <a:r>
              <a:rPr lang="en-US" dirty="0" smtClean="0">
                <a:sym typeface="Wingdings"/>
              </a:rPr>
              <a:t> </a:t>
            </a:r>
            <a:r>
              <a:rPr lang="en-US" dirty="0" err="1" smtClean="0">
                <a:sym typeface="Wingdings"/>
              </a:rPr>
              <a:t>ederek</a:t>
            </a:r>
            <a:r>
              <a:rPr lang="en-US" dirty="0" smtClean="0">
                <a:sym typeface="Wingdings"/>
              </a:rPr>
              <a:t>) </a:t>
            </a:r>
            <a:r>
              <a:rPr lang="en-US" dirty="0" err="1" smtClean="0">
                <a:sym typeface="Wingdings"/>
              </a:rPr>
              <a:t>göz</a:t>
            </a:r>
            <a:r>
              <a:rPr lang="en-US" dirty="0" smtClean="0">
                <a:sym typeface="Wingdings"/>
              </a:rPr>
              <a:t> </a:t>
            </a:r>
            <a:r>
              <a:rPr lang="en-US" dirty="0" err="1" smtClean="0">
                <a:sym typeface="Wingdings"/>
              </a:rPr>
              <a:t>atması</a:t>
            </a:r>
            <a:r>
              <a:rPr lang="en-US" dirty="0" smtClean="0">
                <a:sym typeface="Wingdings"/>
              </a:rPr>
              <a:t> </a:t>
            </a:r>
            <a:r>
              <a:rPr lang="en-US" dirty="0" err="1" smtClean="0">
                <a:sym typeface="Wingdings"/>
              </a:rPr>
              <a:t>dikkat</a:t>
            </a:r>
            <a:r>
              <a:rPr lang="en-US" dirty="0" smtClean="0">
                <a:sym typeface="Wingdings"/>
              </a:rPr>
              <a:t> </a:t>
            </a:r>
            <a:r>
              <a:rPr lang="en-US" dirty="0" err="1" smtClean="0">
                <a:sym typeface="Wingdings"/>
              </a:rPr>
              <a:t>çekmiştir</a:t>
            </a:r>
            <a:r>
              <a:rPr lang="en-US" dirty="0" smtClean="0">
                <a:sym typeface="Wingdings"/>
              </a:rPr>
              <a:t>”</a:t>
            </a:r>
            <a:endParaRPr lang="en-US" dirty="0"/>
          </a:p>
          <a:p>
            <a:endParaRPr lang="en-US" dirty="0"/>
          </a:p>
        </p:txBody>
      </p:sp>
    </p:spTree>
    <p:extLst>
      <p:ext uri="{BB962C8B-B14F-4D97-AF65-F5344CB8AC3E}">
        <p14:creationId xmlns:p14="http://schemas.microsoft.com/office/powerpoint/2010/main" val="36233877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Attitude towards interviewer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reactions the patients give to the interviewer or the interpersonal </a:t>
            </a:r>
            <a:r>
              <a:rPr lang="en-US" dirty="0" err="1" smtClean="0"/>
              <a:t>behaviours</a:t>
            </a:r>
            <a:endParaRPr lang="en-US" dirty="0" smtClean="0"/>
          </a:p>
          <a:p>
            <a:r>
              <a:rPr lang="en-US" dirty="0" smtClean="0"/>
              <a:t>Differences can be due to cultural variances or individual differences</a:t>
            </a:r>
          </a:p>
          <a:p>
            <a:r>
              <a:rPr lang="en-US" dirty="0" smtClean="0"/>
              <a:t>You should ask whether this </a:t>
            </a:r>
            <a:r>
              <a:rPr lang="en-US" dirty="0" err="1" smtClean="0"/>
              <a:t>behaviour</a:t>
            </a:r>
            <a:r>
              <a:rPr lang="en-US" dirty="0" smtClean="0"/>
              <a:t> is rare, give any harm to the patient or others, compatible, due to circumstances</a:t>
            </a:r>
            <a:endParaRPr lang="en-US" dirty="0"/>
          </a:p>
          <a:p>
            <a:r>
              <a:rPr lang="en-US" dirty="0" smtClean="0"/>
              <a:t>What can be included?</a:t>
            </a:r>
          </a:p>
          <a:p>
            <a:pPr lvl="1"/>
            <a:r>
              <a:rPr lang="en-US" dirty="0" smtClean="0"/>
              <a:t>Answers given by the patient</a:t>
            </a:r>
          </a:p>
          <a:p>
            <a:pPr lvl="1"/>
            <a:r>
              <a:rPr lang="en-US" dirty="0" smtClean="0"/>
              <a:t>How they are given (direct, delayed, indirect, etc.)</a:t>
            </a:r>
          </a:p>
          <a:p>
            <a:pPr lvl="1"/>
            <a:r>
              <a:rPr lang="en-US" dirty="0" smtClean="0"/>
              <a:t>Tone of voice</a:t>
            </a:r>
          </a:p>
          <a:p>
            <a:pPr lvl="1"/>
            <a:r>
              <a:rPr lang="en-US" dirty="0" smtClean="0"/>
              <a:t>Eye contact</a:t>
            </a:r>
          </a:p>
          <a:p>
            <a:pPr lvl="1"/>
            <a:r>
              <a:rPr lang="en-US" dirty="0" smtClean="0"/>
              <a:t>Posture</a:t>
            </a:r>
          </a:p>
          <a:p>
            <a:pPr lvl="1"/>
            <a:endParaRPr lang="en-US" dirty="0"/>
          </a:p>
        </p:txBody>
      </p:sp>
    </p:spTree>
    <p:extLst>
      <p:ext uri="{BB962C8B-B14F-4D97-AF65-F5344CB8AC3E}">
        <p14:creationId xmlns:p14="http://schemas.microsoft.com/office/powerpoint/2010/main" val="10735697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Some of the adjectives that can be used to define these attitudes </a:t>
            </a:r>
            <a:r>
              <a:rPr lang="en-US" dirty="0" smtClean="0">
                <a:sym typeface="Wingdings"/>
              </a:rPr>
              <a:t> angry, cooperative, hostile, inpatient, uninterested, manipulative, open, passive, seductive, skeptical, pessimistic, etc.</a:t>
            </a:r>
          </a:p>
          <a:p>
            <a:endParaRPr lang="en-US" dirty="0">
              <a:sym typeface="Wingdings"/>
            </a:endParaRPr>
          </a:p>
          <a:p>
            <a:r>
              <a:rPr lang="en-US" dirty="0" smtClean="0">
                <a:sym typeface="Wingdings"/>
              </a:rPr>
              <a:t>“</a:t>
            </a:r>
            <a:r>
              <a:rPr lang="en-US" dirty="0" err="1" smtClean="0">
                <a:sym typeface="Wingdings"/>
              </a:rPr>
              <a:t>Efe</a:t>
            </a:r>
            <a:r>
              <a:rPr lang="en-US" dirty="0" smtClean="0">
                <a:sym typeface="Wingdings"/>
              </a:rPr>
              <a:t> </a:t>
            </a:r>
            <a:r>
              <a:rPr lang="en-US" dirty="0" err="1" smtClean="0">
                <a:sym typeface="Wingdings"/>
              </a:rPr>
              <a:t>Bey’in</a:t>
            </a:r>
            <a:r>
              <a:rPr lang="en-US" dirty="0" smtClean="0">
                <a:sym typeface="Wingdings"/>
              </a:rPr>
              <a:t> </a:t>
            </a:r>
            <a:r>
              <a:rPr lang="en-US" dirty="0" err="1" smtClean="0">
                <a:sym typeface="Wingdings"/>
              </a:rPr>
              <a:t>görüşme</a:t>
            </a:r>
            <a:r>
              <a:rPr lang="en-US" dirty="0" smtClean="0">
                <a:sym typeface="Wingdings"/>
              </a:rPr>
              <a:t> </a:t>
            </a:r>
            <a:r>
              <a:rPr lang="en-US" dirty="0" err="1" smtClean="0">
                <a:sym typeface="Wingdings"/>
              </a:rPr>
              <a:t>esnasında</a:t>
            </a:r>
            <a:r>
              <a:rPr lang="en-US" dirty="0" smtClean="0">
                <a:sym typeface="Wingdings"/>
              </a:rPr>
              <a:t> </a:t>
            </a:r>
            <a:r>
              <a:rPr lang="en-US" b="1" dirty="0" err="1" smtClean="0">
                <a:sym typeface="Wingdings"/>
              </a:rPr>
              <a:t>göz</a:t>
            </a:r>
            <a:r>
              <a:rPr lang="en-US" b="1" dirty="0" smtClean="0">
                <a:sym typeface="Wingdings"/>
              </a:rPr>
              <a:t> </a:t>
            </a:r>
            <a:r>
              <a:rPr lang="en-US" b="1" dirty="0" err="1" smtClean="0">
                <a:sym typeface="Wingdings"/>
              </a:rPr>
              <a:t>kontağı</a:t>
            </a:r>
            <a:r>
              <a:rPr lang="en-US" b="1" dirty="0" smtClean="0">
                <a:sym typeface="Wingdings"/>
              </a:rPr>
              <a:t> </a:t>
            </a:r>
            <a:r>
              <a:rPr lang="en-US" b="1" dirty="0" err="1" smtClean="0">
                <a:sym typeface="Wingdings"/>
              </a:rPr>
              <a:t>kurmadığı</a:t>
            </a:r>
            <a:r>
              <a:rPr lang="en-US" dirty="0" smtClean="0">
                <a:sym typeface="Wingdings"/>
              </a:rPr>
              <a:t>, </a:t>
            </a:r>
            <a:r>
              <a:rPr lang="en-US" dirty="0" err="1" smtClean="0">
                <a:sym typeface="Wingdings"/>
              </a:rPr>
              <a:t>sorulan</a:t>
            </a:r>
            <a:r>
              <a:rPr lang="en-US" dirty="0" smtClean="0">
                <a:sym typeface="Wingdings"/>
              </a:rPr>
              <a:t> </a:t>
            </a:r>
            <a:r>
              <a:rPr lang="en-US" dirty="0" err="1" smtClean="0">
                <a:sym typeface="Wingdings"/>
              </a:rPr>
              <a:t>soruları</a:t>
            </a:r>
            <a:r>
              <a:rPr lang="en-US" dirty="0" smtClean="0">
                <a:sym typeface="Wingdings"/>
              </a:rPr>
              <a:t> </a:t>
            </a:r>
            <a:r>
              <a:rPr lang="en-US" b="1" dirty="0" err="1" smtClean="0">
                <a:sym typeface="Wingdings"/>
              </a:rPr>
              <a:t>direkt</a:t>
            </a:r>
            <a:r>
              <a:rPr lang="en-US" b="1" dirty="0" smtClean="0">
                <a:sym typeface="Wingdings"/>
              </a:rPr>
              <a:t> </a:t>
            </a:r>
            <a:r>
              <a:rPr lang="en-US" b="1" dirty="0" err="1" smtClean="0">
                <a:sym typeface="Wingdings"/>
              </a:rPr>
              <a:t>cevap</a:t>
            </a:r>
            <a:r>
              <a:rPr lang="en-US" b="1" dirty="0" smtClean="0">
                <a:sym typeface="Wingdings"/>
              </a:rPr>
              <a:t> </a:t>
            </a:r>
            <a:r>
              <a:rPr lang="en-US" b="1" dirty="0" err="1" smtClean="0">
                <a:sym typeface="Wingdings"/>
              </a:rPr>
              <a:t>vermek</a:t>
            </a:r>
            <a:r>
              <a:rPr lang="en-US" b="1" dirty="0" smtClean="0">
                <a:sym typeface="Wingdings"/>
              </a:rPr>
              <a:t> </a:t>
            </a:r>
            <a:r>
              <a:rPr lang="en-US" b="1" dirty="0" err="1" smtClean="0">
                <a:sym typeface="Wingdings"/>
              </a:rPr>
              <a:t>yerine</a:t>
            </a:r>
            <a:r>
              <a:rPr lang="en-US" dirty="0" smtClean="0">
                <a:sym typeface="Wingdings"/>
              </a:rPr>
              <a:t> </a:t>
            </a:r>
            <a:r>
              <a:rPr lang="en-US" dirty="0" err="1" smtClean="0">
                <a:sym typeface="Wingdings"/>
              </a:rPr>
              <a:t>orada</a:t>
            </a:r>
            <a:r>
              <a:rPr lang="en-US" dirty="0" smtClean="0">
                <a:sym typeface="Wingdings"/>
              </a:rPr>
              <a:t> </a:t>
            </a:r>
            <a:r>
              <a:rPr lang="en-US" dirty="0" err="1" smtClean="0">
                <a:sym typeface="Wingdings"/>
              </a:rPr>
              <a:t>bulunmasının</a:t>
            </a:r>
            <a:r>
              <a:rPr lang="en-US" dirty="0">
                <a:sym typeface="Wingdings"/>
              </a:rPr>
              <a:t> </a:t>
            </a:r>
            <a:r>
              <a:rPr lang="en-US" dirty="0" err="1" smtClean="0">
                <a:sym typeface="Wingdings"/>
              </a:rPr>
              <a:t>onun</a:t>
            </a:r>
            <a:r>
              <a:rPr lang="en-US" dirty="0" smtClean="0">
                <a:sym typeface="Wingdings"/>
              </a:rPr>
              <a:t> </a:t>
            </a:r>
            <a:r>
              <a:rPr lang="en-US" dirty="0" err="1" smtClean="0">
                <a:sym typeface="Wingdings"/>
              </a:rPr>
              <a:t>istemediği</a:t>
            </a:r>
            <a:r>
              <a:rPr lang="en-US" dirty="0" smtClean="0">
                <a:sym typeface="Wingdings"/>
              </a:rPr>
              <a:t> </a:t>
            </a:r>
            <a:r>
              <a:rPr lang="en-US" dirty="0" err="1" smtClean="0">
                <a:sym typeface="Wingdings"/>
              </a:rPr>
              <a:t>bir</a:t>
            </a:r>
            <a:r>
              <a:rPr lang="en-US" dirty="0" smtClean="0">
                <a:sym typeface="Wingdings"/>
              </a:rPr>
              <a:t> durum </a:t>
            </a:r>
            <a:r>
              <a:rPr lang="en-US" dirty="0" err="1" smtClean="0">
                <a:sym typeface="Wingdings"/>
              </a:rPr>
              <a:t>olduğunu</a:t>
            </a:r>
            <a:r>
              <a:rPr lang="en-US" dirty="0" smtClean="0">
                <a:sym typeface="Wingdings"/>
              </a:rPr>
              <a:t> “</a:t>
            </a:r>
            <a:r>
              <a:rPr lang="en-US" dirty="0" err="1" smtClean="0">
                <a:sym typeface="Wingdings"/>
              </a:rPr>
              <a:t>Zaten</a:t>
            </a:r>
            <a:r>
              <a:rPr lang="en-US" dirty="0" smtClean="0">
                <a:sym typeface="Wingdings"/>
              </a:rPr>
              <a:t> </a:t>
            </a:r>
            <a:r>
              <a:rPr lang="en-US" dirty="0" err="1" smtClean="0">
                <a:sym typeface="Wingdings"/>
              </a:rPr>
              <a:t>buraya</a:t>
            </a:r>
            <a:r>
              <a:rPr lang="en-US" dirty="0" smtClean="0">
                <a:sym typeface="Wingdings"/>
              </a:rPr>
              <a:t> </a:t>
            </a:r>
            <a:r>
              <a:rPr lang="en-US" dirty="0" err="1" smtClean="0">
                <a:sym typeface="Wingdings"/>
              </a:rPr>
              <a:t>gelmem</a:t>
            </a:r>
            <a:r>
              <a:rPr lang="en-US" dirty="0" smtClean="0">
                <a:sym typeface="Wingdings"/>
              </a:rPr>
              <a:t> de </a:t>
            </a:r>
            <a:r>
              <a:rPr lang="en-US" b="1" dirty="0" err="1" smtClean="0">
                <a:sym typeface="Wingdings"/>
              </a:rPr>
              <a:t>ablamın</a:t>
            </a:r>
            <a:r>
              <a:rPr lang="en-US" b="1" dirty="0" smtClean="0">
                <a:sym typeface="Wingdings"/>
              </a:rPr>
              <a:t> </a:t>
            </a:r>
            <a:r>
              <a:rPr lang="en-US" b="1" dirty="0" err="1" smtClean="0">
                <a:sym typeface="Wingdings"/>
              </a:rPr>
              <a:t>isteğiyle</a:t>
            </a:r>
            <a:r>
              <a:rPr lang="en-US" b="1" dirty="0" smtClean="0">
                <a:sym typeface="Wingdings"/>
              </a:rPr>
              <a:t> </a:t>
            </a:r>
            <a:r>
              <a:rPr lang="en-US" b="1" dirty="0" err="1" smtClean="0">
                <a:sym typeface="Wingdings"/>
              </a:rPr>
              <a:t>oldu</a:t>
            </a:r>
            <a:r>
              <a:rPr lang="en-US" dirty="0" smtClean="0">
                <a:sym typeface="Wingdings"/>
              </a:rPr>
              <a:t>.” </a:t>
            </a:r>
            <a:r>
              <a:rPr lang="en-US" dirty="0" err="1" smtClean="0">
                <a:sym typeface="Wingdings"/>
              </a:rPr>
              <a:t>cümlesiyle</a:t>
            </a:r>
            <a:r>
              <a:rPr lang="en-US" dirty="0" smtClean="0">
                <a:sym typeface="Wingdings"/>
              </a:rPr>
              <a:t> </a:t>
            </a:r>
            <a:r>
              <a:rPr lang="en-US" dirty="0" err="1" smtClean="0">
                <a:sym typeface="Wingdings"/>
              </a:rPr>
              <a:t>belirtmiştir</a:t>
            </a:r>
            <a:r>
              <a:rPr lang="en-US" dirty="0" smtClean="0">
                <a:sym typeface="Wingdings"/>
              </a:rPr>
              <a:t>. Bu, </a:t>
            </a:r>
            <a:r>
              <a:rPr lang="en-US" dirty="0" err="1" smtClean="0">
                <a:sym typeface="Wingdings"/>
              </a:rPr>
              <a:t>görüşme</a:t>
            </a:r>
            <a:r>
              <a:rPr lang="en-US" dirty="0" smtClean="0">
                <a:sym typeface="Wingdings"/>
              </a:rPr>
              <a:t> </a:t>
            </a:r>
            <a:r>
              <a:rPr lang="en-US" dirty="0" err="1" smtClean="0">
                <a:sym typeface="Wingdings"/>
              </a:rPr>
              <a:t>esnasında</a:t>
            </a:r>
            <a:r>
              <a:rPr lang="en-US" dirty="0" smtClean="0">
                <a:sym typeface="Wingdings"/>
              </a:rPr>
              <a:t> </a:t>
            </a:r>
            <a:r>
              <a:rPr lang="en-US" b="1" dirty="0" err="1" smtClean="0">
                <a:sym typeface="Wingdings"/>
              </a:rPr>
              <a:t>pasif</a:t>
            </a:r>
            <a:r>
              <a:rPr lang="en-US" dirty="0" smtClean="0">
                <a:sym typeface="Wingdings"/>
              </a:rPr>
              <a:t> </a:t>
            </a:r>
            <a:r>
              <a:rPr lang="en-US" dirty="0" err="1" smtClean="0">
                <a:sym typeface="Wingdings"/>
              </a:rPr>
              <a:t>olduğuna</a:t>
            </a:r>
            <a:r>
              <a:rPr lang="en-US" dirty="0" smtClean="0">
                <a:sym typeface="Wingdings"/>
              </a:rPr>
              <a:t> </a:t>
            </a:r>
            <a:r>
              <a:rPr lang="en-US" dirty="0" err="1" smtClean="0">
                <a:sym typeface="Wingdings"/>
              </a:rPr>
              <a:t>işaret</a:t>
            </a:r>
            <a:r>
              <a:rPr lang="en-US" dirty="0" smtClean="0">
                <a:sym typeface="Wingdings"/>
              </a:rPr>
              <a:t> </a:t>
            </a:r>
            <a:r>
              <a:rPr lang="en-US" dirty="0" err="1" smtClean="0">
                <a:sym typeface="Wingdings"/>
              </a:rPr>
              <a:t>etmektedir</a:t>
            </a:r>
            <a:r>
              <a:rPr lang="en-US" dirty="0" smtClean="0">
                <a:sym typeface="Wingdings"/>
              </a:rPr>
              <a:t>. </a:t>
            </a:r>
            <a:r>
              <a:rPr lang="en-US" b="1" dirty="0" err="1" smtClean="0">
                <a:sym typeface="Wingdings"/>
              </a:rPr>
              <a:t>Koltuğa</a:t>
            </a:r>
            <a:r>
              <a:rPr lang="en-US" b="1" dirty="0" smtClean="0">
                <a:sym typeface="Wingdings"/>
              </a:rPr>
              <a:t> </a:t>
            </a:r>
            <a:r>
              <a:rPr lang="en-US" b="1" dirty="0" err="1" smtClean="0">
                <a:sym typeface="Wingdings"/>
              </a:rPr>
              <a:t>yayılarak</a:t>
            </a:r>
            <a:r>
              <a:rPr lang="en-US" b="1" dirty="0" smtClean="0">
                <a:sym typeface="Wingdings"/>
              </a:rPr>
              <a:t> </a:t>
            </a:r>
            <a:r>
              <a:rPr lang="en-US" b="1" dirty="0" err="1" smtClean="0">
                <a:sym typeface="Wingdings"/>
              </a:rPr>
              <a:t>oturmuş</a:t>
            </a:r>
            <a:r>
              <a:rPr lang="en-US" b="1" dirty="0" smtClean="0">
                <a:sym typeface="Wingdings"/>
              </a:rPr>
              <a:t> </a:t>
            </a:r>
            <a:r>
              <a:rPr lang="en-US" dirty="0" err="1" smtClean="0">
                <a:sym typeface="Wingdings"/>
              </a:rPr>
              <a:t>olması</a:t>
            </a:r>
            <a:r>
              <a:rPr lang="en-US" dirty="0">
                <a:sym typeface="Wingdings"/>
              </a:rPr>
              <a:t> </a:t>
            </a:r>
            <a:r>
              <a:rPr lang="en-US" dirty="0" err="1" smtClean="0">
                <a:sym typeface="Wingdings"/>
              </a:rPr>
              <a:t>görüşmeyle</a:t>
            </a:r>
            <a:r>
              <a:rPr lang="en-US" dirty="0" smtClean="0">
                <a:sym typeface="Wingdings"/>
              </a:rPr>
              <a:t> </a:t>
            </a:r>
            <a:r>
              <a:rPr lang="en-US" b="1" dirty="0" err="1" smtClean="0">
                <a:sym typeface="Wingdings"/>
              </a:rPr>
              <a:t>ilgisiz</a:t>
            </a:r>
            <a:r>
              <a:rPr lang="en-US" dirty="0" smtClean="0">
                <a:sym typeface="Wingdings"/>
              </a:rPr>
              <a:t> </a:t>
            </a:r>
            <a:r>
              <a:rPr lang="en-US" dirty="0" err="1" smtClean="0">
                <a:sym typeface="Wingdings"/>
              </a:rPr>
              <a:t>olduğunu</a:t>
            </a:r>
            <a:r>
              <a:rPr lang="en-US" dirty="0" smtClean="0">
                <a:sym typeface="Wingdings"/>
              </a:rPr>
              <a:t> </a:t>
            </a:r>
            <a:r>
              <a:rPr lang="en-US" dirty="0" err="1" smtClean="0">
                <a:sym typeface="Wingdings"/>
              </a:rPr>
              <a:t>göstermektedir</a:t>
            </a:r>
            <a:r>
              <a:rPr lang="en-US" dirty="0" smtClean="0">
                <a:sym typeface="Wingdings"/>
              </a:rPr>
              <a:t>. </a:t>
            </a:r>
            <a:r>
              <a:rPr lang="en-US" dirty="0" err="1" smtClean="0">
                <a:sym typeface="Wingdings"/>
              </a:rPr>
              <a:t>Zaman</a:t>
            </a:r>
            <a:r>
              <a:rPr lang="en-US" dirty="0" smtClean="0">
                <a:sym typeface="Wingdings"/>
              </a:rPr>
              <a:t> </a:t>
            </a:r>
            <a:r>
              <a:rPr lang="en-US" dirty="0" err="1" smtClean="0">
                <a:sym typeface="Wingdings"/>
              </a:rPr>
              <a:t>zaman</a:t>
            </a:r>
            <a:r>
              <a:rPr lang="en-US" dirty="0" smtClean="0">
                <a:sym typeface="Wingdings"/>
              </a:rPr>
              <a:t> </a:t>
            </a:r>
            <a:r>
              <a:rPr lang="en-US" b="1" dirty="0" err="1" smtClean="0">
                <a:sym typeface="Wingdings"/>
              </a:rPr>
              <a:t>bacağını</a:t>
            </a:r>
            <a:r>
              <a:rPr lang="en-US" b="1" dirty="0" smtClean="0">
                <a:sym typeface="Wingdings"/>
              </a:rPr>
              <a:t> </a:t>
            </a:r>
            <a:r>
              <a:rPr lang="en-US" b="1" dirty="0" err="1" smtClean="0">
                <a:sym typeface="Wingdings"/>
              </a:rPr>
              <a:t>sallaması</a:t>
            </a:r>
            <a:r>
              <a:rPr lang="en-US" dirty="0" smtClean="0">
                <a:sym typeface="Wingdings"/>
              </a:rPr>
              <a:t>, </a:t>
            </a:r>
            <a:r>
              <a:rPr lang="en-US" dirty="0" err="1" smtClean="0">
                <a:sym typeface="Wingdings"/>
              </a:rPr>
              <a:t>birkaç</a:t>
            </a:r>
            <a:r>
              <a:rPr lang="en-US" dirty="0" smtClean="0">
                <a:sym typeface="Wingdings"/>
              </a:rPr>
              <a:t> </a:t>
            </a:r>
            <a:r>
              <a:rPr lang="en-US" dirty="0" err="1" smtClean="0">
                <a:sym typeface="Wingdings"/>
              </a:rPr>
              <a:t>defa</a:t>
            </a:r>
            <a:r>
              <a:rPr lang="en-US" dirty="0" smtClean="0">
                <a:sym typeface="Wingdings"/>
              </a:rPr>
              <a:t> “</a:t>
            </a:r>
            <a:r>
              <a:rPr lang="en-US" b="1" dirty="0" err="1" smtClean="0">
                <a:sym typeface="Wingdings"/>
              </a:rPr>
              <a:t>Bitti</a:t>
            </a:r>
            <a:r>
              <a:rPr lang="en-US" b="1" dirty="0" smtClean="0">
                <a:sym typeface="Wingdings"/>
              </a:rPr>
              <a:t> mi?</a:t>
            </a:r>
            <a:r>
              <a:rPr lang="en-US" dirty="0" smtClean="0">
                <a:sym typeface="Wingdings"/>
              </a:rPr>
              <a:t>” </a:t>
            </a:r>
            <a:r>
              <a:rPr lang="en-US" dirty="0" err="1" smtClean="0">
                <a:sym typeface="Wingdings"/>
              </a:rPr>
              <a:t>diye</a:t>
            </a:r>
            <a:r>
              <a:rPr lang="en-US" dirty="0" smtClean="0">
                <a:sym typeface="Wingdings"/>
              </a:rPr>
              <a:t> </a:t>
            </a:r>
            <a:r>
              <a:rPr lang="en-US" dirty="0" err="1" smtClean="0">
                <a:sym typeface="Wingdings"/>
              </a:rPr>
              <a:t>sorması</a:t>
            </a:r>
            <a:r>
              <a:rPr lang="en-US" dirty="0" smtClean="0">
                <a:sym typeface="Wingdings"/>
              </a:rPr>
              <a:t> </a:t>
            </a:r>
            <a:r>
              <a:rPr lang="en-US" b="1" dirty="0" err="1" smtClean="0">
                <a:sym typeface="Wingdings"/>
              </a:rPr>
              <a:t>sabırsız</a:t>
            </a:r>
            <a:r>
              <a:rPr lang="en-US" dirty="0" smtClean="0">
                <a:sym typeface="Wingdings"/>
              </a:rPr>
              <a:t> </a:t>
            </a:r>
            <a:r>
              <a:rPr lang="en-US" dirty="0" err="1" smtClean="0">
                <a:sym typeface="Wingdings"/>
              </a:rPr>
              <a:t>olduğunu</a:t>
            </a:r>
            <a:r>
              <a:rPr lang="en-US" dirty="0" smtClean="0">
                <a:sym typeface="Wingdings"/>
              </a:rPr>
              <a:t> </a:t>
            </a:r>
            <a:r>
              <a:rPr lang="en-US" dirty="0" err="1" smtClean="0">
                <a:sym typeface="Wingdings"/>
              </a:rPr>
              <a:t>göstermektedir</a:t>
            </a:r>
            <a:r>
              <a:rPr lang="en-US" dirty="0" smtClean="0">
                <a:sym typeface="Wingdings"/>
              </a:rPr>
              <a:t>.”</a:t>
            </a:r>
            <a:endParaRPr lang="en-US" dirty="0"/>
          </a:p>
        </p:txBody>
      </p:sp>
    </p:spTree>
    <p:extLst>
      <p:ext uri="{BB962C8B-B14F-4D97-AF65-F5344CB8AC3E}">
        <p14:creationId xmlns:p14="http://schemas.microsoft.com/office/powerpoint/2010/main" val="9185943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1830</TotalTime>
  <Words>2984</Words>
  <Application>Microsoft Macintosh PowerPoint</Application>
  <PresentationFormat>On-screen Show (4:3)</PresentationFormat>
  <Paragraphs>177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Plaza</vt:lpstr>
      <vt:lpstr>Mental Status Examination</vt:lpstr>
      <vt:lpstr>What is Mental Status Examination (MSE)?</vt:lpstr>
      <vt:lpstr>Mental Status Examination</vt:lpstr>
      <vt:lpstr>Outlook (Appearance)</vt:lpstr>
      <vt:lpstr>PowerPoint Presentation</vt:lpstr>
      <vt:lpstr>Psychomotor Activation</vt:lpstr>
      <vt:lpstr>PowerPoint Presentation</vt:lpstr>
      <vt:lpstr>Attitude towards interviewer</vt:lpstr>
      <vt:lpstr>PowerPoint Presentation</vt:lpstr>
      <vt:lpstr>Consciousness</vt:lpstr>
      <vt:lpstr>PowerPoint Presentation</vt:lpstr>
      <vt:lpstr>Orientation</vt:lpstr>
      <vt:lpstr>PowerPoint Presentation</vt:lpstr>
      <vt:lpstr>PowerPoint Presentation</vt:lpstr>
      <vt:lpstr>Memory</vt:lpstr>
      <vt:lpstr>PowerPoint Presentation</vt:lpstr>
      <vt:lpstr>PowerPoint Presentation</vt:lpstr>
      <vt:lpstr>PowerPoint Presentation</vt:lpstr>
      <vt:lpstr>Attention and Concentration</vt:lpstr>
      <vt:lpstr>PowerPoint Presentation</vt:lpstr>
      <vt:lpstr>Perception</vt:lpstr>
      <vt:lpstr>PowerPoint Presentation</vt:lpstr>
      <vt:lpstr>PowerPoint Presentation</vt:lpstr>
      <vt:lpstr>Cognition and Speech</vt:lpstr>
      <vt:lpstr>PowerPoint Presentation</vt:lpstr>
      <vt:lpstr>PowerPoint Presentation</vt:lpstr>
      <vt:lpstr>PowerPoint Presentation</vt:lpstr>
      <vt:lpstr>Affect / Mood</vt:lpstr>
      <vt:lpstr>PowerPoint Presentation</vt:lpstr>
      <vt:lpstr>Behaviour</vt:lpstr>
      <vt:lpstr>Insight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Status Examination</dc:title>
  <dc:creator>Ozlem Ataoglu</dc:creator>
  <cp:lastModifiedBy>Ozlem Ataoglu</cp:lastModifiedBy>
  <cp:revision>78</cp:revision>
  <dcterms:created xsi:type="dcterms:W3CDTF">2017-03-29T09:13:45Z</dcterms:created>
  <dcterms:modified xsi:type="dcterms:W3CDTF">2017-03-31T18:10:27Z</dcterms:modified>
</cp:coreProperties>
</file>