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3" d="100"/>
          <a:sy n="83" d="100"/>
        </p:scale>
        <p:origin x="-31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10"/>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tr-TR"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4/5/17</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tr-TR" smtClean="0"/>
              <a:t>Click to edit Master title style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758952" y="6300216"/>
            <a:ext cx="1298448" cy="365125"/>
          </a:xfrm>
        </p:spPr>
        <p:txBody>
          <a:bodyPr/>
          <a:lstStyle/>
          <a:p>
            <a:fld id="{B1115196-1C6F-4784-83AC-30756D8F10B3}" type="datetimeFigureOut">
              <a:rPr lang="en-US" smtClean="0"/>
              <a:t>4/5/17</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tr-TR" smtClean="0"/>
              <a:t>Click to edit Master title style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4/5/17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1115196-1C6F-4784-83AC-30756D8F10B3}" type="datetimeFigureOut">
              <a:rPr lang="en-US" smtClean="0"/>
              <a:t>4/5/17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4/5/17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p>
            <a:r>
              <a:rPr lang="tr-TR" smtClean="0"/>
              <a:t>Click to edit Master title style</a:t>
            </a:r>
            <a:endParaRPr/>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4/5/17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4/5/17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tr-TR"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4/5/17</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tr-TR" smtClean="0"/>
              <a:t>Click to edit Master title style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B1115196-1C6F-4784-83AC-30756D8F10B3}" type="datetimeFigureOut">
              <a:rPr lang="en-US" smtClean="0"/>
              <a:t>4/5/17</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779461" y="1981201"/>
            <a:ext cx="3657600" cy="3975100"/>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a:defRPr sz="2200"/>
            </a:lvl1pPr>
            <a:lvl2pPr>
              <a:defRPr sz="2000"/>
            </a:lvl2pPr>
            <a:lvl3pPr>
              <a:defRPr sz="1800"/>
            </a:lvl3pPr>
            <a:lvl4pPr>
              <a:defRPr sz="1800"/>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B1115196-1C6F-4784-83AC-30756D8F10B3}" type="datetimeFigureOut">
              <a:rPr lang="en-US" smtClean="0"/>
              <a:t>4/5/17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779463"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705351"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B1115196-1C6F-4784-83AC-30756D8F10B3}" type="datetimeFigureOut">
              <a:rPr lang="en-US" smtClean="0"/>
              <a:t>4/5/17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4/5/17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115196-1C6F-4784-83AC-30756D8F10B3}" type="datetimeFigureOut">
              <a:rPr lang="en-US" smtClean="0"/>
              <a:t>4/5/17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tr-TR" smtClean="0"/>
              <a:t>Click to edit Master title style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762000" y="6297706"/>
            <a:ext cx="1295400" cy="365125"/>
          </a:xfrm>
        </p:spPr>
        <p:txBody>
          <a:bodyPr/>
          <a:lstStyle/>
          <a:p>
            <a:fld id="{B1115196-1C6F-4784-83AC-30756D8F10B3}" type="datetimeFigureOut">
              <a:rPr lang="en-US" smtClean="0"/>
              <a:t>4/5/17</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tr-TR" smtClean="0"/>
              <a:t>Click to edit Master title style</a:t>
            </a:r>
            <a:endParaRPr/>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B1115196-1C6F-4784-83AC-30756D8F10B3}" type="datetimeFigureOut">
              <a:rPr lang="en-US" smtClean="0"/>
              <a:t>4/5/17</a:t>
            </a:fld>
            <a:endParaRPr lang="en-US"/>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19371D3E-5A18-49EB-AD2A-429AF165759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SUICIDE ASSESSMENT </a:t>
            </a:r>
            <a:endParaRPr lang="en-US" dirty="0"/>
          </a:p>
        </p:txBody>
      </p:sp>
      <p:sp>
        <p:nvSpPr>
          <p:cNvPr id="3" name="Subtitle 2"/>
          <p:cNvSpPr>
            <a:spLocks noGrp="1"/>
          </p:cNvSpPr>
          <p:nvPr>
            <p:ph type="subTitle" idx="1"/>
          </p:nvPr>
        </p:nvSpPr>
        <p:spPr/>
        <p:txBody>
          <a:bodyPr/>
          <a:lstStyle/>
          <a:p>
            <a:pPr algn="l"/>
            <a:r>
              <a:rPr lang="en-US" dirty="0" smtClean="0"/>
              <a:t>CHAPTER 9				</a:t>
            </a:r>
            <a:r>
              <a:rPr lang="en-US" dirty="0" err="1" smtClean="0"/>
              <a:t>Uzm</a:t>
            </a:r>
            <a:r>
              <a:rPr lang="en-US" dirty="0" smtClean="0"/>
              <a:t>. </a:t>
            </a:r>
            <a:r>
              <a:rPr lang="en-US" dirty="0" err="1" smtClean="0"/>
              <a:t>Psk</a:t>
            </a:r>
            <a:r>
              <a:rPr lang="en-US" dirty="0" smtClean="0"/>
              <a:t>. </a:t>
            </a:r>
            <a:r>
              <a:rPr lang="en-US" dirty="0" err="1" smtClean="0"/>
              <a:t>Özlem</a:t>
            </a:r>
            <a:r>
              <a:rPr lang="en-US" dirty="0" smtClean="0"/>
              <a:t> </a:t>
            </a:r>
            <a:r>
              <a:rPr lang="en-US" dirty="0" err="1" smtClean="0"/>
              <a:t>Ataoğlu</a:t>
            </a:r>
            <a:endParaRPr lang="en-US" dirty="0"/>
          </a:p>
        </p:txBody>
      </p:sp>
    </p:spTree>
    <p:extLst>
      <p:ext uri="{BB962C8B-B14F-4D97-AF65-F5344CB8AC3E}">
        <p14:creationId xmlns:p14="http://schemas.microsoft.com/office/powerpoint/2010/main" val="760252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Using SSRIs: </a:t>
            </a:r>
            <a:r>
              <a:rPr lang="en-US" dirty="0" smtClean="0"/>
              <a:t>If someone who has no suicide tendency uses SSRI (Prozac, </a:t>
            </a:r>
            <a:r>
              <a:rPr lang="en-US" dirty="0" err="1" smtClean="0"/>
              <a:t>Cipram</a:t>
            </a:r>
            <a:r>
              <a:rPr lang="en-US" dirty="0" smtClean="0"/>
              <a:t>, </a:t>
            </a:r>
            <a:r>
              <a:rPr lang="en-US" dirty="0" err="1" smtClean="0"/>
              <a:t>Cipralex</a:t>
            </a:r>
            <a:r>
              <a:rPr lang="en-US" dirty="0" smtClean="0"/>
              <a:t>, </a:t>
            </a:r>
            <a:r>
              <a:rPr lang="en-US" dirty="0" err="1" smtClean="0"/>
              <a:t>Faverin</a:t>
            </a:r>
            <a:r>
              <a:rPr lang="en-US" dirty="0" smtClean="0"/>
              <a:t>, Paxil, </a:t>
            </a:r>
            <a:r>
              <a:rPr lang="en-US" dirty="0" err="1" smtClean="0"/>
              <a:t>Lustral</a:t>
            </a:r>
            <a:r>
              <a:rPr lang="en-US" dirty="0" smtClean="0"/>
              <a:t>), it can cause disappearance of inhibition and appearance of agitation, leading to increase of suicide tendency</a:t>
            </a:r>
          </a:p>
          <a:p>
            <a:r>
              <a:rPr lang="en-US" b="1" dirty="0" smtClean="0"/>
              <a:t>Sexual orientation: </a:t>
            </a:r>
            <a:r>
              <a:rPr lang="en-US" dirty="0" smtClean="0"/>
              <a:t>Gay and lesbian teenagers have more chance to show suicide risk since there is a relation between being gay/lesbian and substance abuse + psychopathology</a:t>
            </a:r>
          </a:p>
          <a:p>
            <a:r>
              <a:rPr lang="en-US" b="1" dirty="0" smtClean="0"/>
              <a:t>Trauma and abuse history: </a:t>
            </a:r>
            <a:r>
              <a:rPr lang="en-US" dirty="0" smtClean="0"/>
              <a:t>Child abuse history increases suicide tendency. Recent physical and sexual abuse can increase suicide drives.</a:t>
            </a:r>
            <a:endParaRPr lang="en-US" b="1" dirty="0"/>
          </a:p>
        </p:txBody>
      </p:sp>
    </p:spTree>
    <p:extLst>
      <p:ext uri="{BB962C8B-B14F-4D97-AF65-F5344CB8AC3E}">
        <p14:creationId xmlns:p14="http://schemas.microsoft.com/office/powerpoint/2010/main" val="20317206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smtClean="0"/>
              <a:t>Previous attempts: </a:t>
            </a:r>
            <a:r>
              <a:rPr lang="en-US" dirty="0" smtClean="0"/>
              <a:t>Previous attempts are important risk factors. Severe/serious attempts leading to complete suicides especially in women. You have to ask previous suicide and/or self – harming </a:t>
            </a:r>
            <a:r>
              <a:rPr lang="en-US" dirty="0" err="1" smtClean="0"/>
              <a:t>behaviours</a:t>
            </a:r>
            <a:r>
              <a:rPr lang="en-US" dirty="0" smtClean="0"/>
              <a:t>.</a:t>
            </a:r>
          </a:p>
          <a:p>
            <a:r>
              <a:rPr lang="en-US" b="1" dirty="0" smtClean="0"/>
              <a:t>Warning signs: </a:t>
            </a:r>
            <a:r>
              <a:rPr lang="en-US" dirty="0" smtClean="0"/>
              <a:t>Talking about suicide, suicide thoughts, suicide plans, giving out/selling personal stuff, remarkable changes in </a:t>
            </a:r>
            <a:r>
              <a:rPr lang="en-US" dirty="0" err="1" smtClean="0"/>
              <a:t>behaviours</a:t>
            </a:r>
            <a:r>
              <a:rPr lang="en-US" dirty="0" smtClean="0"/>
              <a:t>, talking about the meaningless/loss of meaning of life, break up, feeling stranded</a:t>
            </a:r>
          </a:p>
          <a:p>
            <a:r>
              <a:rPr lang="en-US" b="1" dirty="0" smtClean="0"/>
              <a:t>Personal and family history: </a:t>
            </a:r>
            <a:r>
              <a:rPr lang="en-US" dirty="0" smtClean="0"/>
              <a:t>Previous personal and family suicide attempts, self – harm </a:t>
            </a:r>
            <a:r>
              <a:rPr lang="en-US" dirty="0" err="1" smtClean="0"/>
              <a:t>behaviours</a:t>
            </a:r>
            <a:r>
              <a:rPr lang="en-US" dirty="0" smtClean="0"/>
              <a:t>, </a:t>
            </a:r>
            <a:r>
              <a:rPr lang="en-US" dirty="0" err="1" smtClean="0"/>
              <a:t>inpatience</a:t>
            </a:r>
            <a:r>
              <a:rPr lang="en-US" dirty="0" smtClean="0"/>
              <a:t> increase this risk</a:t>
            </a:r>
            <a:endParaRPr lang="en-US" b="1" dirty="0" smtClean="0"/>
          </a:p>
          <a:p>
            <a:r>
              <a:rPr lang="en-US" dirty="0" smtClean="0"/>
              <a:t>Sometimes talking about suicide is only a cry for help but sometimes it is much more serious. Even the risk factors indicate high suicide risk, this does not mean they may attempt/commit suicide</a:t>
            </a:r>
            <a:endParaRPr lang="en-US" dirty="0"/>
          </a:p>
        </p:txBody>
      </p:sp>
    </p:spTree>
    <p:extLst>
      <p:ext uri="{BB962C8B-B14F-4D97-AF65-F5344CB8AC3E}">
        <p14:creationId xmlns:p14="http://schemas.microsoft.com/office/powerpoint/2010/main" val="34977790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ASSESSMENT OF SUICIDE THOUGHTS</a:t>
            </a:r>
            <a:endParaRPr lang="en-US" dirty="0"/>
          </a:p>
        </p:txBody>
      </p:sp>
      <p:sp>
        <p:nvSpPr>
          <p:cNvPr id="3" name="Content Placeholder 2"/>
          <p:cNvSpPr>
            <a:spLocks noGrp="1"/>
          </p:cNvSpPr>
          <p:nvPr>
            <p:ph idx="1"/>
          </p:nvPr>
        </p:nvSpPr>
        <p:spPr/>
        <p:txBody>
          <a:bodyPr>
            <a:normAutofit/>
          </a:bodyPr>
          <a:lstStyle/>
          <a:p>
            <a:r>
              <a:rPr lang="en-US" dirty="0" smtClean="0"/>
              <a:t>After the assessment of risk factors and depression, if you are worried about suicide risk, you should ask directly and calmly about whether s/he has suicide thoughts or not</a:t>
            </a:r>
          </a:p>
          <a:p>
            <a:r>
              <a:rPr lang="en-US" dirty="0" smtClean="0"/>
              <a:t>It is really hard to ask about suicide and sexuality, especially for newly grads so you need to practice</a:t>
            </a:r>
          </a:p>
          <a:p>
            <a:r>
              <a:rPr lang="en-US" dirty="0" smtClean="0"/>
              <a:t>If your patient had suicide thoughts previously, s/he has a will to talk about these thoughts/attempts</a:t>
            </a:r>
          </a:p>
          <a:p>
            <a:r>
              <a:rPr lang="en-US" dirty="0" smtClean="0"/>
              <a:t>How would you ask about suicide?</a:t>
            </a:r>
          </a:p>
        </p:txBody>
      </p:sp>
    </p:spTree>
    <p:extLst>
      <p:ext uri="{BB962C8B-B14F-4D97-AF65-F5344CB8AC3E}">
        <p14:creationId xmlns:p14="http://schemas.microsoft.com/office/powerpoint/2010/main" val="14330501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As we have mentioned before, asking about suicide does not put these thoughts on your patient’s mind. Conversely, </a:t>
            </a:r>
            <a:r>
              <a:rPr lang="en-US" dirty="0" smtClean="0"/>
              <a:t>this question </a:t>
            </a:r>
            <a:r>
              <a:rPr lang="en-US" dirty="0"/>
              <a:t>release their tension after talking about </a:t>
            </a:r>
            <a:r>
              <a:rPr lang="en-US" dirty="0" smtClean="0"/>
              <a:t>suicide</a:t>
            </a:r>
            <a:endParaRPr lang="en-US" dirty="0"/>
          </a:p>
          <a:p>
            <a:r>
              <a:rPr lang="en-US" dirty="0" smtClean="0"/>
              <a:t>Sharing these thoughts will give the impression that you are comfortable talking about suicide, you are competent enough to deal with this issue and if something goes wrong, you have the ability to take over the control</a:t>
            </a:r>
          </a:p>
          <a:p>
            <a:r>
              <a:rPr lang="en-US" dirty="0" smtClean="0"/>
              <a:t>Generally, they easily accept that they have suicide thoughts but if they don’t, don’t give up easily – make it easy for them to accept having these thoughts</a:t>
            </a:r>
          </a:p>
          <a:p>
            <a:r>
              <a:rPr lang="en-US" dirty="0" smtClean="0"/>
              <a:t>After the patient accepted these thoughts, the onset, frequency, antecedent factors, intensity and duration should be assessed</a:t>
            </a:r>
            <a:endParaRPr lang="en-US" dirty="0"/>
          </a:p>
        </p:txBody>
      </p:sp>
    </p:spTree>
    <p:extLst>
      <p:ext uri="{BB962C8B-B14F-4D97-AF65-F5344CB8AC3E}">
        <p14:creationId xmlns:p14="http://schemas.microsoft.com/office/powerpoint/2010/main" val="17089852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EVALUATING SUICIDE PLANS</a:t>
            </a:r>
            <a:endParaRPr lang="en-US" dirty="0"/>
          </a:p>
        </p:txBody>
      </p:sp>
      <p:sp>
        <p:nvSpPr>
          <p:cNvPr id="3" name="Content Placeholder 2"/>
          <p:cNvSpPr>
            <a:spLocks noGrp="1"/>
          </p:cNvSpPr>
          <p:nvPr>
            <p:ph idx="1"/>
          </p:nvPr>
        </p:nvSpPr>
        <p:spPr/>
        <p:txBody>
          <a:bodyPr/>
          <a:lstStyle/>
          <a:p>
            <a:r>
              <a:rPr lang="en-US" dirty="0" smtClean="0"/>
              <a:t>After you have a therapeutic relationship with your patient, they will probably give the details about their plans</a:t>
            </a:r>
          </a:p>
          <a:p>
            <a:r>
              <a:rPr lang="en-US" dirty="0" smtClean="0"/>
              <a:t>Even if they have plans, they probably give assurance about not making it real </a:t>
            </a:r>
            <a:r>
              <a:rPr lang="en-US" dirty="0" smtClean="0">
                <a:sym typeface="Wingdings"/>
              </a:rPr>
              <a:t> religion, fear of pain, children, relatives, etc.</a:t>
            </a:r>
          </a:p>
          <a:p>
            <a:r>
              <a:rPr lang="en-US" dirty="0" smtClean="0">
                <a:sym typeface="Wingdings"/>
              </a:rPr>
              <a:t>Even if your patient lists these reasons to stay alive, do not relax! If s/he talks about them, try to detail the plan.</a:t>
            </a:r>
          </a:p>
          <a:p>
            <a:r>
              <a:rPr lang="en-US" dirty="0" smtClean="0">
                <a:sym typeface="Wingdings"/>
              </a:rPr>
              <a:t>While evaluating these plans you should be careful about these 4 steps:</a:t>
            </a:r>
            <a:endParaRPr lang="en-US" dirty="0"/>
          </a:p>
        </p:txBody>
      </p:sp>
    </p:spTree>
    <p:extLst>
      <p:ext uri="{BB962C8B-B14F-4D97-AF65-F5344CB8AC3E}">
        <p14:creationId xmlns:p14="http://schemas.microsoft.com/office/powerpoint/2010/main" val="16031971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smtClean="0"/>
              <a:t>Specificity: </a:t>
            </a:r>
            <a:r>
              <a:rPr lang="en-US" dirty="0" smtClean="0"/>
              <a:t>More details about the suicide plan increases the risk of attempt. Try to make your questions as much normal as possible. Talking or not talking about previous plans is a dilemma – you can decide the extent by basing on your clinical sense</a:t>
            </a:r>
          </a:p>
          <a:p>
            <a:r>
              <a:rPr lang="en-US" b="1" dirty="0" smtClean="0"/>
              <a:t>Lethality: </a:t>
            </a:r>
            <a:r>
              <a:rPr lang="en-US" dirty="0" smtClean="0"/>
              <a:t>After the attempt, the extent of the fatality of the chosen method. The lethality rate increases completing the suicide. You have to ask the method and the application settings/ways</a:t>
            </a:r>
          </a:p>
          <a:p>
            <a:r>
              <a:rPr lang="en-US" b="1" dirty="0" smtClean="0"/>
              <a:t>Availability: </a:t>
            </a:r>
            <a:r>
              <a:rPr lang="en-US" dirty="0" smtClean="0"/>
              <a:t>How fast the patient can attempt suicide and those tools’ availability. High risk for patient who think about committing suicide with pills</a:t>
            </a:r>
          </a:p>
          <a:p>
            <a:r>
              <a:rPr lang="en-US" b="1" dirty="0" smtClean="0"/>
              <a:t>Proximity: </a:t>
            </a:r>
            <a:r>
              <a:rPr lang="en-US" dirty="0" smtClean="0"/>
              <a:t>How proximate the social support, resources, people who can help him/her; are there any people around available (</a:t>
            </a:r>
            <a:r>
              <a:rPr lang="en-US" dirty="0" err="1" smtClean="0"/>
              <a:t>neighbours</a:t>
            </a:r>
            <a:r>
              <a:rPr lang="en-US" dirty="0" smtClean="0"/>
              <a:t>, partner, etc.), how does s/he spends his/her day, etc.</a:t>
            </a:r>
          </a:p>
          <a:p>
            <a:r>
              <a:rPr lang="en-US" dirty="0" smtClean="0"/>
              <a:t>Every session, you have to evaluate suicide thoughts until it is not reported successive 3 sessions</a:t>
            </a:r>
            <a:endParaRPr lang="en-US" dirty="0"/>
          </a:p>
        </p:txBody>
      </p:sp>
    </p:spTree>
    <p:extLst>
      <p:ext uri="{BB962C8B-B14F-4D97-AF65-F5344CB8AC3E}">
        <p14:creationId xmlns:p14="http://schemas.microsoft.com/office/powerpoint/2010/main" val="6087247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EVALUATING AUTO CONTROL</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Patients’ perception on their own control over suicide thoughts are important</a:t>
            </a:r>
          </a:p>
          <a:p>
            <a:r>
              <a:rPr lang="en-US" dirty="0" smtClean="0"/>
              <a:t>People who think they may lose control or afraid of losing control show higher risk factors of suicide</a:t>
            </a:r>
          </a:p>
          <a:p>
            <a:r>
              <a:rPr lang="en-US" dirty="0" smtClean="0"/>
              <a:t>If the patient agrees on the loss of control, you may think of </a:t>
            </a:r>
            <a:r>
              <a:rPr lang="en-US" dirty="0" err="1" smtClean="0"/>
              <a:t>inpatience</a:t>
            </a:r>
            <a:r>
              <a:rPr lang="en-US" dirty="0" smtClean="0"/>
              <a:t> until s/he feels inner control</a:t>
            </a:r>
          </a:p>
          <a:p>
            <a:r>
              <a:rPr lang="en-US" dirty="0" smtClean="0"/>
              <a:t>If the patient had suicide thoughts previously, ask about how they changed their minds, what made them change their minds</a:t>
            </a:r>
          </a:p>
          <a:p>
            <a:r>
              <a:rPr lang="en-US" dirty="0" smtClean="0"/>
              <a:t>Strong factors decrease the risk of suicide – religion, family, etc.</a:t>
            </a:r>
          </a:p>
          <a:p>
            <a:r>
              <a:rPr lang="en-US" dirty="0" smtClean="0"/>
              <a:t>If the patient has impulse control disorder or these patterns, this will increase the risk of suicide. If the patient is too controlled but sometimes totally breaks down, this will also increase the risk</a:t>
            </a:r>
            <a:endParaRPr lang="en-US" dirty="0"/>
          </a:p>
        </p:txBody>
      </p:sp>
    </p:spTree>
    <p:extLst>
      <p:ext uri="{BB962C8B-B14F-4D97-AF65-F5344CB8AC3E}">
        <p14:creationId xmlns:p14="http://schemas.microsoft.com/office/powerpoint/2010/main" val="41602464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EVALUATING PATIENT’S INTENTION</a:t>
            </a:r>
            <a:endParaRPr lang="en-US" dirty="0"/>
          </a:p>
        </p:txBody>
      </p:sp>
      <p:sp>
        <p:nvSpPr>
          <p:cNvPr id="3" name="Content Placeholder 2"/>
          <p:cNvSpPr>
            <a:spLocks noGrp="1"/>
          </p:cNvSpPr>
          <p:nvPr>
            <p:ph idx="1"/>
          </p:nvPr>
        </p:nvSpPr>
        <p:spPr/>
        <p:txBody>
          <a:bodyPr/>
          <a:lstStyle/>
          <a:p>
            <a:r>
              <a:rPr lang="en-US" dirty="0" smtClean="0"/>
              <a:t>It is to decide whether the patient talks or behaves in a way that really show s/he aims to commit suicide</a:t>
            </a:r>
          </a:p>
          <a:p>
            <a:r>
              <a:rPr lang="en-US" dirty="0" smtClean="0"/>
              <a:t>You can try to collect whether the patient is searching for any sources </a:t>
            </a:r>
            <a:r>
              <a:rPr lang="en-US" dirty="0" smtClean="0">
                <a:sym typeface="Wingdings"/>
              </a:rPr>
              <a:t> swallowing needles, using cans to cut wrists, hanging by using ropes/sheet, etc.</a:t>
            </a:r>
          </a:p>
          <a:p>
            <a:r>
              <a:rPr lang="en-US" dirty="0" smtClean="0">
                <a:sym typeface="Wingdings"/>
              </a:rPr>
              <a:t>The patients may not openly talk about the intention but you need to collect them by searching for previous attempts, general </a:t>
            </a:r>
            <a:r>
              <a:rPr lang="en-US" dirty="0" err="1" smtClean="0">
                <a:sym typeface="Wingdings"/>
              </a:rPr>
              <a:t>behaviours</a:t>
            </a:r>
            <a:endParaRPr lang="en-US" dirty="0"/>
          </a:p>
        </p:txBody>
      </p:sp>
    </p:spTree>
    <p:extLst>
      <p:ext uri="{BB962C8B-B14F-4D97-AF65-F5344CB8AC3E}">
        <p14:creationId xmlns:p14="http://schemas.microsoft.com/office/powerpoint/2010/main" val="29156974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INTERVENTION TO SUICIDE</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Listening and being empathetic: </a:t>
            </a:r>
            <a:r>
              <a:rPr lang="en-US" dirty="0" smtClean="0"/>
              <a:t>You have to listen very carefully about their thoughts and emotions. Not for evaluation, but making them feel someone is trying to understand them, trying to make a connection. </a:t>
            </a:r>
          </a:p>
          <a:p>
            <a:r>
              <a:rPr lang="en-US" dirty="0" smtClean="0"/>
              <a:t>They isolated themselves from others so you need to get into their world. They may be sharing these ideas for the first time, let them express themselves</a:t>
            </a:r>
          </a:p>
          <a:p>
            <a:r>
              <a:rPr lang="en-US" dirty="0" smtClean="0"/>
              <a:t>Control your mimics, facial expressions and body language. You should not behave in a surprised way or s/he is talking about something extraordinary.</a:t>
            </a:r>
          </a:p>
          <a:p>
            <a:r>
              <a:rPr lang="en-US" dirty="0" smtClean="0"/>
              <a:t>Your </a:t>
            </a:r>
            <a:r>
              <a:rPr lang="en-US" dirty="0" err="1" smtClean="0"/>
              <a:t>behaviours</a:t>
            </a:r>
            <a:r>
              <a:rPr lang="en-US" dirty="0" smtClean="0"/>
              <a:t> should be under control – that will give the message that you have dealt with similar situations before, their experiences are not extraordinary, they can trust you</a:t>
            </a:r>
          </a:p>
          <a:p>
            <a:r>
              <a:rPr lang="en-US" dirty="0" smtClean="0"/>
              <a:t>Make an empathetic statement, that will extinguish the anxiety </a:t>
            </a:r>
            <a:r>
              <a:rPr lang="en-US" dirty="0" err="1" smtClean="0"/>
              <a:t>baloon</a:t>
            </a:r>
            <a:endParaRPr lang="en-US" dirty="0"/>
          </a:p>
        </p:txBody>
      </p:sp>
    </p:spTree>
    <p:extLst>
      <p:ext uri="{BB962C8B-B14F-4D97-AF65-F5344CB8AC3E}">
        <p14:creationId xmlns:p14="http://schemas.microsoft.com/office/powerpoint/2010/main" val="21270565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b="1" dirty="0" smtClean="0"/>
              <a:t>Therapeutic relationship: </a:t>
            </a:r>
            <a:r>
              <a:rPr lang="en-US" dirty="0" smtClean="0"/>
              <a:t>There are lots of suicide evaluation forms, you can use them but before all of these you need to make sure you have understood this situation is ‘personal’.</a:t>
            </a:r>
          </a:p>
          <a:p>
            <a:r>
              <a:rPr lang="en-US" dirty="0" smtClean="0"/>
              <a:t>If it is too mechanic, this will put a barrier between you and the patient. Without using forms, adopting situation – specific attitudes should have basics </a:t>
            </a:r>
            <a:r>
              <a:rPr lang="en-US" dirty="0" smtClean="0">
                <a:sym typeface="Wingdings"/>
              </a:rPr>
              <a:t> create a positive alliance, cooperation to work on the problems, being empathetic</a:t>
            </a:r>
          </a:p>
          <a:p>
            <a:r>
              <a:rPr lang="en-US" dirty="0" smtClean="0">
                <a:sym typeface="Wingdings"/>
              </a:rPr>
              <a:t>“</a:t>
            </a:r>
            <a:r>
              <a:rPr lang="en-US" dirty="0" err="1" smtClean="0">
                <a:sym typeface="Wingdings"/>
              </a:rPr>
              <a:t>Şu</a:t>
            </a:r>
            <a:r>
              <a:rPr lang="en-US" dirty="0" smtClean="0">
                <a:sym typeface="Wingdings"/>
              </a:rPr>
              <a:t> an </a:t>
            </a:r>
            <a:r>
              <a:rPr lang="en-US" dirty="0" err="1" smtClean="0">
                <a:sym typeface="Wingdings"/>
              </a:rPr>
              <a:t>kendinizi</a:t>
            </a:r>
            <a:r>
              <a:rPr lang="en-US" dirty="0" smtClean="0">
                <a:sym typeface="Wingdings"/>
              </a:rPr>
              <a:t> </a:t>
            </a:r>
            <a:r>
              <a:rPr lang="en-US" dirty="0" err="1" smtClean="0">
                <a:sym typeface="Wingdings"/>
              </a:rPr>
              <a:t>çok</a:t>
            </a:r>
            <a:r>
              <a:rPr lang="en-US" dirty="0" smtClean="0">
                <a:sym typeface="Wingdings"/>
              </a:rPr>
              <a:t> </a:t>
            </a:r>
            <a:r>
              <a:rPr lang="en-US" dirty="0" err="1" smtClean="0">
                <a:sym typeface="Wingdings"/>
              </a:rPr>
              <a:t>kötü</a:t>
            </a:r>
            <a:r>
              <a:rPr lang="en-US" dirty="0" smtClean="0">
                <a:sym typeface="Wingdings"/>
              </a:rPr>
              <a:t>/</a:t>
            </a:r>
            <a:r>
              <a:rPr lang="en-US" dirty="0" err="1" smtClean="0">
                <a:sym typeface="Wingdings"/>
              </a:rPr>
              <a:t>değersiz</a:t>
            </a:r>
            <a:r>
              <a:rPr lang="en-US" dirty="0" smtClean="0">
                <a:sym typeface="Wingdings"/>
              </a:rPr>
              <a:t>/</a:t>
            </a:r>
            <a:r>
              <a:rPr lang="en-US" dirty="0" err="1" smtClean="0">
                <a:sym typeface="Wingdings"/>
              </a:rPr>
              <a:t>işe</a:t>
            </a:r>
            <a:r>
              <a:rPr lang="en-US" dirty="0" smtClean="0">
                <a:sym typeface="Wingdings"/>
              </a:rPr>
              <a:t> </a:t>
            </a:r>
            <a:r>
              <a:rPr lang="en-US" dirty="0" err="1" smtClean="0">
                <a:sym typeface="Wingdings"/>
              </a:rPr>
              <a:t>yaramaz</a:t>
            </a:r>
            <a:r>
              <a:rPr lang="en-US" dirty="0" smtClean="0">
                <a:sym typeface="Wingdings"/>
              </a:rPr>
              <a:t>/</a:t>
            </a:r>
            <a:r>
              <a:rPr lang="en-US" dirty="0" err="1" smtClean="0">
                <a:sym typeface="Wingdings"/>
              </a:rPr>
              <a:t>beceriksiz</a:t>
            </a:r>
            <a:r>
              <a:rPr lang="en-US" dirty="0" smtClean="0">
                <a:sym typeface="Wingdings"/>
              </a:rPr>
              <a:t> </a:t>
            </a:r>
            <a:r>
              <a:rPr lang="en-US" dirty="0" err="1" smtClean="0">
                <a:sym typeface="Wingdings"/>
              </a:rPr>
              <a:t>olarak</a:t>
            </a:r>
            <a:r>
              <a:rPr lang="en-US" dirty="0" smtClean="0">
                <a:sym typeface="Wingdings"/>
              </a:rPr>
              <a:t> </a:t>
            </a:r>
            <a:r>
              <a:rPr lang="en-US" dirty="0" err="1" smtClean="0">
                <a:sym typeface="Wingdings"/>
              </a:rPr>
              <a:t>gördüğünüzü</a:t>
            </a:r>
            <a:r>
              <a:rPr lang="en-US" dirty="0" smtClean="0">
                <a:sym typeface="Wingdings"/>
              </a:rPr>
              <a:t> </a:t>
            </a:r>
            <a:r>
              <a:rPr lang="en-US" dirty="0" err="1" smtClean="0">
                <a:sym typeface="Wingdings"/>
              </a:rPr>
              <a:t>görüyorum</a:t>
            </a:r>
            <a:r>
              <a:rPr lang="en-US" dirty="0" smtClean="0">
                <a:sym typeface="Wingdings"/>
              </a:rPr>
              <a:t>. </a:t>
            </a:r>
            <a:r>
              <a:rPr lang="en-US" dirty="0" err="1" smtClean="0">
                <a:sym typeface="Wingdings"/>
              </a:rPr>
              <a:t>Fakat</a:t>
            </a:r>
            <a:r>
              <a:rPr lang="en-US" dirty="0" smtClean="0">
                <a:sym typeface="Wingdings"/>
              </a:rPr>
              <a:t> </a:t>
            </a:r>
            <a:r>
              <a:rPr lang="en-US" dirty="0" err="1" smtClean="0">
                <a:sym typeface="Wingdings"/>
              </a:rPr>
              <a:t>bu</a:t>
            </a:r>
            <a:r>
              <a:rPr lang="en-US" dirty="0" smtClean="0">
                <a:sym typeface="Wingdings"/>
              </a:rPr>
              <a:t> </a:t>
            </a:r>
            <a:r>
              <a:rPr lang="en-US" dirty="0" err="1" smtClean="0">
                <a:sym typeface="Wingdings"/>
              </a:rPr>
              <a:t>durumun</a:t>
            </a:r>
            <a:r>
              <a:rPr lang="en-US" dirty="0" smtClean="0">
                <a:sym typeface="Wingdings"/>
              </a:rPr>
              <a:t>, </a:t>
            </a:r>
            <a:r>
              <a:rPr lang="en-US" dirty="0" err="1" smtClean="0">
                <a:sym typeface="Wingdings"/>
              </a:rPr>
              <a:t>hiçbir</a:t>
            </a:r>
            <a:r>
              <a:rPr lang="en-US" dirty="0" smtClean="0">
                <a:sym typeface="Wingdings"/>
              </a:rPr>
              <a:t> </a:t>
            </a:r>
            <a:r>
              <a:rPr lang="en-US" dirty="0" err="1" smtClean="0">
                <a:sym typeface="Wingdings"/>
              </a:rPr>
              <a:t>durumun</a:t>
            </a:r>
            <a:r>
              <a:rPr lang="en-US" dirty="0" smtClean="0">
                <a:sym typeface="Wingdings"/>
              </a:rPr>
              <a:t> </a:t>
            </a:r>
            <a:r>
              <a:rPr lang="en-US" dirty="0" err="1" smtClean="0">
                <a:sym typeface="Wingdings"/>
              </a:rPr>
              <a:t>olmadığı</a:t>
            </a:r>
            <a:r>
              <a:rPr lang="en-US" dirty="0" smtClean="0">
                <a:sym typeface="Wingdings"/>
              </a:rPr>
              <a:t> </a:t>
            </a:r>
            <a:r>
              <a:rPr lang="en-US" dirty="0" err="1" smtClean="0">
                <a:sym typeface="Wingdings"/>
              </a:rPr>
              <a:t>gibi</a:t>
            </a:r>
            <a:r>
              <a:rPr lang="en-US" dirty="0" smtClean="0">
                <a:sym typeface="Wingdings"/>
              </a:rPr>
              <a:t> </a:t>
            </a:r>
            <a:r>
              <a:rPr lang="en-US" dirty="0" err="1" smtClean="0">
                <a:sym typeface="Wingdings"/>
              </a:rPr>
              <a:t>kalıcı</a:t>
            </a:r>
            <a:r>
              <a:rPr lang="en-US" dirty="0" smtClean="0">
                <a:sym typeface="Wingdings"/>
              </a:rPr>
              <a:t> </a:t>
            </a:r>
            <a:r>
              <a:rPr lang="en-US" dirty="0" err="1" smtClean="0">
                <a:sym typeface="Wingdings"/>
              </a:rPr>
              <a:t>olmadığını</a:t>
            </a:r>
            <a:r>
              <a:rPr lang="en-US" dirty="0" smtClean="0">
                <a:sym typeface="Wingdings"/>
              </a:rPr>
              <a:t> </a:t>
            </a:r>
            <a:r>
              <a:rPr lang="en-US" dirty="0" err="1" smtClean="0">
                <a:sym typeface="Wingdings"/>
              </a:rPr>
              <a:t>bilmenizde</a:t>
            </a:r>
            <a:r>
              <a:rPr lang="en-US" dirty="0" smtClean="0">
                <a:sym typeface="Wingdings"/>
              </a:rPr>
              <a:t> </a:t>
            </a:r>
            <a:r>
              <a:rPr lang="en-US" dirty="0" err="1" smtClean="0">
                <a:sym typeface="Wingdings"/>
              </a:rPr>
              <a:t>fayda</a:t>
            </a:r>
            <a:r>
              <a:rPr lang="en-US" dirty="0" smtClean="0">
                <a:sym typeface="Wingdings"/>
              </a:rPr>
              <a:t> </a:t>
            </a:r>
            <a:r>
              <a:rPr lang="en-US" dirty="0" err="1" smtClean="0">
                <a:sym typeface="Wingdings"/>
              </a:rPr>
              <a:t>olduğunu</a:t>
            </a:r>
            <a:r>
              <a:rPr lang="en-US" dirty="0" smtClean="0">
                <a:sym typeface="Wingdings"/>
              </a:rPr>
              <a:t> </a:t>
            </a:r>
            <a:r>
              <a:rPr lang="en-US" dirty="0" err="1" smtClean="0">
                <a:sym typeface="Wingdings"/>
              </a:rPr>
              <a:t>düşünüyorum</a:t>
            </a:r>
            <a:r>
              <a:rPr lang="en-US" dirty="0" smtClean="0">
                <a:sym typeface="Wingdings"/>
              </a:rPr>
              <a:t>. </a:t>
            </a:r>
            <a:r>
              <a:rPr lang="en-US" dirty="0" err="1" smtClean="0">
                <a:sym typeface="Wingdings"/>
              </a:rPr>
              <a:t>Sizin</a:t>
            </a:r>
            <a:r>
              <a:rPr lang="en-US" dirty="0" smtClean="0">
                <a:sym typeface="Wingdings"/>
              </a:rPr>
              <a:t> </a:t>
            </a:r>
            <a:r>
              <a:rPr lang="en-US" dirty="0" err="1" smtClean="0">
                <a:sym typeface="Wingdings"/>
              </a:rPr>
              <a:t>duygularınız</a:t>
            </a:r>
            <a:r>
              <a:rPr lang="en-US" dirty="0" smtClean="0">
                <a:sym typeface="Wingdings"/>
              </a:rPr>
              <a:t>/</a:t>
            </a:r>
            <a:r>
              <a:rPr lang="en-US" dirty="0" err="1" smtClean="0">
                <a:sym typeface="Wingdings"/>
              </a:rPr>
              <a:t>düşüncelerinizde</a:t>
            </a:r>
            <a:r>
              <a:rPr lang="en-US" dirty="0" smtClean="0">
                <a:sym typeface="Wingdings"/>
              </a:rPr>
              <a:t> </a:t>
            </a:r>
            <a:r>
              <a:rPr lang="en-US" dirty="0" err="1" smtClean="0">
                <a:sym typeface="Wingdings"/>
              </a:rPr>
              <a:t>olan</a:t>
            </a:r>
            <a:r>
              <a:rPr lang="en-US" dirty="0" smtClean="0">
                <a:sym typeface="Wingdings"/>
              </a:rPr>
              <a:t> </a:t>
            </a:r>
            <a:r>
              <a:rPr lang="en-US" dirty="0" err="1" smtClean="0">
                <a:sym typeface="Wingdings"/>
              </a:rPr>
              <a:t>biri</a:t>
            </a:r>
            <a:r>
              <a:rPr lang="en-US" dirty="0" smtClean="0">
                <a:sym typeface="Wingdings"/>
              </a:rPr>
              <a:t> </a:t>
            </a:r>
            <a:r>
              <a:rPr lang="en-US" dirty="0" err="1" smtClean="0">
                <a:sym typeface="Wingdings"/>
              </a:rPr>
              <a:t>muhtelemen</a:t>
            </a:r>
            <a:r>
              <a:rPr lang="en-US" dirty="0" smtClean="0">
                <a:sym typeface="Wingdings"/>
              </a:rPr>
              <a:t> </a:t>
            </a:r>
            <a:r>
              <a:rPr lang="en-US" dirty="0" err="1" smtClean="0">
                <a:sym typeface="Wingdings"/>
              </a:rPr>
              <a:t>aynı</a:t>
            </a:r>
            <a:r>
              <a:rPr lang="en-US" dirty="0" smtClean="0">
                <a:sym typeface="Wingdings"/>
              </a:rPr>
              <a:t> </a:t>
            </a:r>
            <a:r>
              <a:rPr lang="en-US" dirty="0" err="1" smtClean="0">
                <a:sym typeface="Wingdings"/>
              </a:rPr>
              <a:t>intihar</a:t>
            </a:r>
            <a:r>
              <a:rPr lang="en-US" dirty="0" smtClean="0">
                <a:sym typeface="Wingdings"/>
              </a:rPr>
              <a:t> </a:t>
            </a:r>
            <a:r>
              <a:rPr lang="en-US" dirty="0" err="1" smtClean="0">
                <a:sym typeface="Wingdings"/>
              </a:rPr>
              <a:t>düşüncelerini</a:t>
            </a:r>
            <a:r>
              <a:rPr lang="en-US" dirty="0" smtClean="0">
                <a:sym typeface="Wingdings"/>
              </a:rPr>
              <a:t> </a:t>
            </a:r>
            <a:r>
              <a:rPr lang="en-US" dirty="0" err="1" smtClean="0">
                <a:sym typeface="Wingdings"/>
              </a:rPr>
              <a:t>paylaşacaktır</a:t>
            </a:r>
            <a:r>
              <a:rPr lang="en-US" dirty="0" smtClean="0">
                <a:sym typeface="Wingdings"/>
              </a:rPr>
              <a:t> </a:t>
            </a:r>
            <a:r>
              <a:rPr lang="en-US" dirty="0" err="1" smtClean="0">
                <a:sym typeface="Wingdings"/>
              </a:rPr>
              <a:t>fakat</a:t>
            </a:r>
            <a:r>
              <a:rPr lang="en-US" dirty="0" smtClean="0">
                <a:sym typeface="Wingdings"/>
              </a:rPr>
              <a:t> </a:t>
            </a:r>
            <a:r>
              <a:rPr lang="en-US" dirty="0" err="1" smtClean="0">
                <a:sym typeface="Wingdings"/>
              </a:rPr>
              <a:t>daha</a:t>
            </a:r>
            <a:r>
              <a:rPr lang="en-US" dirty="0" smtClean="0">
                <a:sym typeface="Wingdings"/>
              </a:rPr>
              <a:t> </a:t>
            </a:r>
            <a:r>
              <a:rPr lang="en-US" dirty="0" err="1" smtClean="0">
                <a:sym typeface="Wingdings"/>
              </a:rPr>
              <a:t>iyi</a:t>
            </a:r>
            <a:r>
              <a:rPr lang="en-US" dirty="0" smtClean="0">
                <a:sym typeface="Wingdings"/>
              </a:rPr>
              <a:t> </a:t>
            </a:r>
            <a:r>
              <a:rPr lang="en-US" dirty="0" err="1" smtClean="0">
                <a:sym typeface="Wingdings"/>
              </a:rPr>
              <a:t>hissettiğinizde</a:t>
            </a:r>
            <a:r>
              <a:rPr lang="en-US" dirty="0" smtClean="0">
                <a:sym typeface="Wingdings"/>
              </a:rPr>
              <a:t> </a:t>
            </a:r>
            <a:r>
              <a:rPr lang="en-US" dirty="0" err="1" smtClean="0">
                <a:sym typeface="Wingdings"/>
              </a:rPr>
              <a:t>bu</a:t>
            </a:r>
            <a:r>
              <a:rPr lang="en-US" dirty="0" smtClean="0">
                <a:sym typeface="Wingdings"/>
              </a:rPr>
              <a:t> </a:t>
            </a:r>
            <a:r>
              <a:rPr lang="en-US" dirty="0" err="1" smtClean="0">
                <a:sym typeface="Wingdings"/>
              </a:rPr>
              <a:t>düşüncenin</a:t>
            </a:r>
            <a:r>
              <a:rPr lang="en-US" dirty="0" smtClean="0">
                <a:sym typeface="Wingdings"/>
              </a:rPr>
              <a:t> </a:t>
            </a:r>
            <a:r>
              <a:rPr lang="en-US" dirty="0" err="1" smtClean="0">
                <a:sym typeface="Wingdings"/>
              </a:rPr>
              <a:t>geçeceğini</a:t>
            </a:r>
            <a:r>
              <a:rPr lang="en-US" dirty="0" smtClean="0">
                <a:sym typeface="Wingdings"/>
              </a:rPr>
              <a:t> </a:t>
            </a:r>
            <a:r>
              <a:rPr lang="en-US" dirty="0" err="1" smtClean="0">
                <a:sym typeface="Wingdings"/>
              </a:rPr>
              <a:t>unutmayın</a:t>
            </a:r>
            <a:r>
              <a:rPr lang="en-US" dirty="0" smtClean="0">
                <a:sym typeface="Wingdings"/>
              </a:rPr>
              <a:t>.”</a:t>
            </a:r>
          </a:p>
          <a:p>
            <a:r>
              <a:rPr lang="en-US" dirty="0" smtClean="0">
                <a:sym typeface="Wingdings"/>
              </a:rPr>
              <a:t>Patients with suicide thoughts have a tendency not to remember the positive experiences. You may help them to remember them while expressing the hardness of remembering positive experiences</a:t>
            </a:r>
          </a:p>
          <a:p>
            <a:r>
              <a:rPr lang="en-US" dirty="0" smtClean="0">
                <a:sym typeface="Wingdings"/>
              </a:rPr>
              <a:t>Remember – they are too distracted, they may experience difficulty in listening to you. So you have to talk slowly, restate what you have said, give time </a:t>
            </a:r>
            <a:r>
              <a:rPr lang="en-US" smtClean="0">
                <a:sym typeface="Wingdings"/>
              </a:rPr>
              <a:t>to understand</a:t>
            </a:r>
            <a:endParaRPr lang="en-US" dirty="0"/>
          </a:p>
        </p:txBody>
      </p:sp>
    </p:spTree>
    <p:extLst>
      <p:ext uri="{BB962C8B-B14F-4D97-AF65-F5344CB8AC3E}">
        <p14:creationId xmlns:p14="http://schemas.microsoft.com/office/powerpoint/2010/main" val="38767820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There is no way to know beforehand that whether your patient is suicidal or not</a:t>
            </a:r>
          </a:p>
          <a:p>
            <a:r>
              <a:rPr lang="en-US" dirty="0" smtClean="0"/>
              <a:t>Even, your first patient can be suicidal so you should be prepared for assessment and work on your own anxiety and manner of working with a suicidal patient</a:t>
            </a:r>
          </a:p>
          <a:p>
            <a:r>
              <a:rPr lang="en-US" dirty="0" smtClean="0"/>
              <a:t>You should not be giving lectures of the joy of living, advice, reasons why s/he should live, etc.</a:t>
            </a:r>
          </a:p>
          <a:p>
            <a:r>
              <a:rPr lang="en-US" dirty="0" smtClean="0"/>
              <a:t>Working on suicide can affect you as a therapist, as well. So you should be really careful about your emotions and reactions as well</a:t>
            </a:r>
            <a:endParaRPr lang="en-US" dirty="0"/>
          </a:p>
        </p:txBody>
      </p:sp>
    </p:spTree>
    <p:extLst>
      <p:ext uri="{BB962C8B-B14F-4D97-AF65-F5344CB8AC3E}">
        <p14:creationId xmlns:p14="http://schemas.microsoft.com/office/powerpoint/2010/main" val="1422041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b="1" dirty="0" smtClean="0"/>
              <a:t>Suicide prevention contracts: </a:t>
            </a:r>
            <a:r>
              <a:rPr lang="en-US" dirty="0" smtClean="0"/>
              <a:t>Making a contract with the patient is standard. It is kind of a responsibility document to the patient on their lives. </a:t>
            </a:r>
          </a:p>
          <a:p>
            <a:r>
              <a:rPr lang="en-US" dirty="0" smtClean="0"/>
              <a:t>You need to create a collaborative relationship, make a consensus on the treatment plan with the patient.</a:t>
            </a:r>
          </a:p>
          <a:p>
            <a:r>
              <a:rPr lang="en-US" b="1" dirty="0" smtClean="0"/>
              <a:t>Defining alternatives against suicide: </a:t>
            </a:r>
            <a:r>
              <a:rPr lang="en-US" dirty="0" smtClean="0"/>
              <a:t>Releasing psychological distress and creating effective, practical defense mechanisms and plans is crucial.</a:t>
            </a:r>
          </a:p>
          <a:p>
            <a:r>
              <a:rPr lang="en-US" dirty="0" smtClean="0"/>
              <a:t>It includes relaxation, awareness, medical practice, cognitive restructuring, creating social support mechanisms, changing perception of social isolation</a:t>
            </a:r>
          </a:p>
          <a:p>
            <a:r>
              <a:rPr lang="en-US" dirty="0" smtClean="0"/>
              <a:t>Try to make your patient committed to your treatment protocol that will make them maintain the psychotherapy</a:t>
            </a:r>
          </a:p>
          <a:p>
            <a:r>
              <a:rPr lang="en-US" dirty="0" smtClean="0"/>
              <a:t>With the contract, you should make a ‘Crisis Plan’ that involves the activities that can be done during suicide thoughts</a:t>
            </a:r>
          </a:p>
          <a:p>
            <a:r>
              <a:rPr lang="en-US" dirty="0" smtClean="0"/>
              <a:t>Instead of arguing about suicide, you can show the alternatives to your patient about the problematic areas.</a:t>
            </a:r>
          </a:p>
        </p:txBody>
      </p:sp>
    </p:spTree>
    <p:extLst>
      <p:ext uri="{BB962C8B-B14F-4D97-AF65-F5344CB8AC3E}">
        <p14:creationId xmlns:p14="http://schemas.microsoft.com/office/powerpoint/2010/main" val="30427477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Since patients with suicide thoughts has a tendency to see the world one – sided, you can broaden their perspectives on the problems to find different solutions</a:t>
            </a:r>
          </a:p>
          <a:p>
            <a:r>
              <a:rPr lang="en-US" dirty="0" smtClean="0"/>
              <a:t>You can always offer alternatives but your patient should agree on it. Then s/he can make the priorities on the items</a:t>
            </a:r>
          </a:p>
          <a:p>
            <a:r>
              <a:rPr lang="en-US" b="1" dirty="0" smtClean="0"/>
              <a:t>Distinguishing mental pain: </a:t>
            </a:r>
            <a:r>
              <a:rPr lang="en-US" dirty="0" smtClean="0"/>
              <a:t>You try to emphasize that actually your patient is not trying to destroy him/herself but running away from that unbearable pain that these problems create. By this way you are both empathetic and distracting the patient from suicide thoughts to more practical areas</a:t>
            </a:r>
          </a:p>
          <a:p>
            <a:r>
              <a:rPr lang="en-US" dirty="0" smtClean="0"/>
              <a:t>Sometimes patients cannot understand their deeper feelings that lead them to suicide thoughts</a:t>
            </a:r>
          </a:p>
          <a:p>
            <a:r>
              <a:rPr lang="en-US" dirty="0" smtClean="0"/>
              <a:t>Our goal here is to create cognitive reevaluation, creating an empathetic bond</a:t>
            </a:r>
          </a:p>
          <a:p>
            <a:endParaRPr lang="en-US" dirty="0" smtClean="0"/>
          </a:p>
          <a:p>
            <a:endParaRPr lang="en-US" dirty="0"/>
          </a:p>
        </p:txBody>
      </p:sp>
    </p:spTree>
    <p:extLst>
      <p:ext uri="{BB962C8B-B14F-4D97-AF65-F5344CB8AC3E}">
        <p14:creationId xmlns:p14="http://schemas.microsoft.com/office/powerpoint/2010/main" val="34205537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Being directive: </a:t>
            </a:r>
            <a:r>
              <a:rPr lang="en-US" dirty="0" smtClean="0"/>
              <a:t>When it comes to suicide, you have to be way more directive than you always have been. You need to make a list with the patient (or include it within it crisis plan) telling what to do, where to go, who to call.</a:t>
            </a:r>
          </a:p>
          <a:p>
            <a:r>
              <a:rPr lang="en-US" dirty="0" smtClean="0"/>
              <a:t>If your patient has too severe suicide tendency, s/he may need to be directed to an inpatient service – your patient may not be too eager for this, you need to be supportive and show the pros of inpatient treatment</a:t>
            </a:r>
          </a:p>
          <a:p>
            <a:r>
              <a:rPr lang="en-US" dirty="0" smtClean="0"/>
              <a:t>How would you say this to your patient?</a:t>
            </a:r>
          </a:p>
          <a:p>
            <a:r>
              <a:rPr lang="en-US" dirty="0" smtClean="0"/>
              <a:t>Sometimes your patient may not be able to run the crisis plan. At that point, you have to say what to do to your patient</a:t>
            </a:r>
          </a:p>
          <a:p>
            <a:endParaRPr lang="en-US" b="1" dirty="0"/>
          </a:p>
        </p:txBody>
      </p:sp>
    </p:spTree>
    <p:extLst>
      <p:ext uri="{BB962C8B-B14F-4D97-AF65-F5344CB8AC3E}">
        <p14:creationId xmlns:p14="http://schemas.microsoft.com/office/powerpoint/2010/main" val="33965901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Usage of medicine: </a:t>
            </a:r>
            <a:r>
              <a:rPr lang="en-US" dirty="0" smtClean="0"/>
              <a:t>As we have mentioned before, SSRIs may create more suicide thoughts and antidepressants show the effectiveness of drugs on suicide thoughts. The best way here is to run therapy sessions with a good therapeutic bond, by being supportive and collaborative + drugs</a:t>
            </a:r>
          </a:p>
          <a:p>
            <a:r>
              <a:rPr lang="en-US" b="1" dirty="0" smtClean="0"/>
              <a:t>Deciding for </a:t>
            </a:r>
            <a:r>
              <a:rPr lang="en-US" b="1" dirty="0" err="1" smtClean="0"/>
              <a:t>inpatience</a:t>
            </a:r>
            <a:r>
              <a:rPr lang="en-US" b="1" dirty="0" smtClean="0"/>
              <a:t> and directing the patient: </a:t>
            </a:r>
            <a:r>
              <a:rPr lang="en-US" dirty="0" smtClean="0"/>
              <a:t>Firstly, you have to answer the severity of the tendency for suicide. If your patient’s thoughts mild to moderate, then you can follow him/her as an outpatient. If your patient has severe thoughts and detailed plans, they need to have a close follow up.</a:t>
            </a:r>
          </a:p>
          <a:p>
            <a:r>
              <a:rPr lang="en-US" dirty="0" smtClean="0"/>
              <a:t>If you follow them as an outpatient, you need to make a contract, be more </a:t>
            </a:r>
            <a:r>
              <a:rPr lang="en-US" dirty="0" err="1" smtClean="0"/>
              <a:t>indirective</a:t>
            </a:r>
            <a:r>
              <a:rPr lang="en-US" dirty="0" smtClean="0"/>
              <a:t> and talk more detailed on suicide thoughts</a:t>
            </a:r>
          </a:p>
          <a:p>
            <a:r>
              <a:rPr lang="en-US" dirty="0" smtClean="0"/>
              <a:t>If your patient has high risk factors and moderate suicide thoughts, you may decide to direct your patient to an inpatient hospital</a:t>
            </a:r>
            <a:endParaRPr lang="en-US" dirty="0"/>
          </a:p>
        </p:txBody>
      </p:sp>
    </p:spTree>
    <p:extLst>
      <p:ext uri="{BB962C8B-B14F-4D97-AF65-F5344CB8AC3E}">
        <p14:creationId xmlns:p14="http://schemas.microsoft.com/office/powerpoint/2010/main" val="7427934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If your patient shows severe suicide thoughts, you have to be quick, determined, directive. During the discussion, the patient should not be alone.</a:t>
            </a:r>
          </a:p>
          <a:p>
            <a:r>
              <a:rPr lang="en-US" dirty="0" smtClean="0"/>
              <a:t>Tell them you have to protect them against themselves, as well by being supportive</a:t>
            </a:r>
          </a:p>
          <a:p>
            <a:r>
              <a:rPr lang="en-US" dirty="0" smtClean="0"/>
              <a:t>Sometimes, it is not accepted by your institution to direct your patient to a hospital, a psychiatrist should do that. At that point, you need to have a consultation from a psychiatrist</a:t>
            </a:r>
          </a:p>
          <a:p>
            <a:r>
              <a:rPr lang="en-US" dirty="0" smtClean="0"/>
              <a:t>Sometimes it is too traumatic for the patient to go to a psychiatric hospital – especially for the ones who have a social network, a job, a partner, friends, etc. When their relationship weaken, their self – confidence and functionality may decrease. If you foresee this, and if it is appropriate, you may decide to see your patient more frequently</a:t>
            </a:r>
            <a:endParaRPr lang="en-US" dirty="0"/>
          </a:p>
        </p:txBody>
      </p:sp>
    </p:spTree>
    <p:extLst>
      <p:ext uri="{BB962C8B-B14F-4D97-AF65-F5344CB8AC3E}">
        <p14:creationId xmlns:p14="http://schemas.microsoft.com/office/powerpoint/2010/main" val="36408610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ISSUES</a:t>
            </a:r>
            <a:endParaRPr lang="en-US" dirty="0"/>
          </a:p>
        </p:txBody>
      </p:sp>
      <p:sp>
        <p:nvSpPr>
          <p:cNvPr id="3" name="Content Placeholder 2"/>
          <p:cNvSpPr>
            <a:spLocks noGrp="1"/>
          </p:cNvSpPr>
          <p:nvPr>
            <p:ph idx="1"/>
          </p:nvPr>
        </p:nvSpPr>
        <p:spPr/>
        <p:txBody>
          <a:bodyPr>
            <a:normAutofit fontScale="92500"/>
          </a:bodyPr>
          <a:lstStyle/>
          <a:p>
            <a:r>
              <a:rPr lang="en-US" dirty="0" smtClean="0"/>
              <a:t>If you also sometimes think of suicide thoughts, it may give harm to yourself as a professional and as a person, as well.</a:t>
            </a:r>
          </a:p>
          <a:p>
            <a:r>
              <a:rPr lang="en-US" dirty="0" smtClean="0"/>
              <a:t>So you may choose not to work with patients with suicide thoughts</a:t>
            </a:r>
          </a:p>
          <a:p>
            <a:r>
              <a:rPr lang="en-US" dirty="0" smtClean="0"/>
              <a:t>While working with these patients, they may show aggression, as well but remember – the patient’s aggression is never about yourself. It is your job as a therapist to be calm and maintain the positive relationship</a:t>
            </a:r>
          </a:p>
          <a:p>
            <a:r>
              <a:rPr lang="en-US" dirty="0" smtClean="0"/>
              <a:t>If your personal attitudes towards suicide is too strong and if you think this will affect the patient’s progress, you have to direct him/her to a more objective therapist. </a:t>
            </a:r>
            <a:endParaRPr lang="en-US" dirty="0"/>
          </a:p>
        </p:txBody>
      </p:sp>
    </p:spTree>
    <p:extLst>
      <p:ext uri="{BB962C8B-B14F-4D97-AF65-F5344CB8AC3E}">
        <p14:creationId xmlns:p14="http://schemas.microsoft.com/office/powerpoint/2010/main" val="12901257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Working with patients with suicide thoughts can be too exhaustive. You need to have a co – therapist, both for yourself and your patient</a:t>
            </a:r>
          </a:p>
          <a:p>
            <a:r>
              <a:rPr lang="en-US" dirty="0" smtClean="0"/>
              <a:t>You have to give the documentation about your decisions – why you have decided </a:t>
            </a:r>
            <a:r>
              <a:rPr lang="en-US" dirty="0" err="1" smtClean="0"/>
              <a:t>inpatience</a:t>
            </a:r>
            <a:r>
              <a:rPr lang="en-US" dirty="0" smtClean="0"/>
              <a:t> or </a:t>
            </a:r>
            <a:r>
              <a:rPr lang="en-US" dirty="0" err="1" smtClean="0"/>
              <a:t>outpatience</a:t>
            </a:r>
            <a:endParaRPr lang="en-US" dirty="0" smtClean="0"/>
          </a:p>
          <a:p>
            <a:r>
              <a:rPr lang="en-US" dirty="0" smtClean="0"/>
              <a:t>If you have a patient with a completed suicide, you may want to have psychotherapy sessions. You need to talk to the relatives of the patient, you can give information and share their grief</a:t>
            </a:r>
          </a:p>
          <a:p>
            <a:r>
              <a:rPr lang="en-US" dirty="0" smtClean="0"/>
              <a:t>Generally, families show sympathy to the treatment team. Creating a therapeutic bond with them, as well, will be a good decision.</a:t>
            </a:r>
            <a:endParaRPr lang="en-US" dirty="0"/>
          </a:p>
        </p:txBody>
      </p:sp>
    </p:spTree>
    <p:extLst>
      <p:ext uri="{BB962C8B-B14F-4D97-AF65-F5344CB8AC3E}">
        <p14:creationId xmlns:p14="http://schemas.microsoft.com/office/powerpoint/2010/main" val="14772680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FACTORS OF THE SUICIDE ASSESSMENT INTERVIEW</a:t>
            </a:r>
            <a:endParaRPr lang="en-US" dirty="0"/>
          </a:p>
        </p:txBody>
      </p:sp>
      <p:sp>
        <p:nvSpPr>
          <p:cNvPr id="3" name="Content Placeholder 2"/>
          <p:cNvSpPr>
            <a:spLocks noGrp="1"/>
          </p:cNvSpPr>
          <p:nvPr>
            <p:ph idx="1"/>
          </p:nvPr>
        </p:nvSpPr>
        <p:spPr/>
        <p:txBody>
          <a:bodyPr/>
          <a:lstStyle/>
          <a:p>
            <a:endParaRPr lang="en-US" dirty="0" smtClean="0"/>
          </a:p>
          <a:p>
            <a:r>
              <a:rPr lang="en-US" dirty="0" smtClean="0"/>
              <a:t>There are a lot of theories on how suicide should be assessed, there is no consensus</a:t>
            </a:r>
          </a:p>
          <a:p>
            <a:r>
              <a:rPr lang="en-US" dirty="0" smtClean="0"/>
              <a:t>We will focus on the basic key factors as a beginning</a:t>
            </a:r>
            <a:endParaRPr lang="en-US" dirty="0"/>
          </a:p>
        </p:txBody>
      </p:sp>
    </p:spTree>
    <p:extLst>
      <p:ext uri="{BB962C8B-B14F-4D97-AF65-F5344CB8AC3E}">
        <p14:creationId xmlns:p14="http://schemas.microsoft.com/office/powerpoint/2010/main" val="30077606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Suicide Risk Factors and Their Evaluation</a:t>
            </a:r>
            <a:endParaRPr lang="en-US" dirty="0"/>
          </a:p>
        </p:txBody>
      </p:sp>
      <p:sp>
        <p:nvSpPr>
          <p:cNvPr id="3" name="Content Placeholder 2"/>
          <p:cNvSpPr>
            <a:spLocks noGrp="1"/>
          </p:cNvSpPr>
          <p:nvPr>
            <p:ph idx="1"/>
          </p:nvPr>
        </p:nvSpPr>
        <p:spPr/>
        <p:txBody>
          <a:bodyPr/>
          <a:lstStyle/>
          <a:p>
            <a:r>
              <a:rPr lang="en-US" dirty="0" smtClean="0"/>
              <a:t>There is no single factor that predicts suicide disposition</a:t>
            </a:r>
          </a:p>
          <a:p>
            <a:r>
              <a:rPr lang="en-US" dirty="0" smtClean="0"/>
              <a:t>There is no obvious reason why some of the patients with the same severity of depression commit suicide and others do not</a:t>
            </a:r>
          </a:p>
          <a:p>
            <a:r>
              <a:rPr lang="en-US" dirty="0" smtClean="0"/>
              <a:t>We will list the risk factors but remember – not having/showing these factors does not mean the patient is free of suicide drives</a:t>
            </a:r>
            <a:endParaRPr lang="en-US" dirty="0"/>
          </a:p>
        </p:txBody>
      </p:sp>
    </p:spTree>
    <p:extLst>
      <p:ext uri="{BB962C8B-B14F-4D97-AF65-F5344CB8AC3E}">
        <p14:creationId xmlns:p14="http://schemas.microsoft.com/office/powerpoint/2010/main" val="33952426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smtClean="0"/>
              <a:t>Depression: </a:t>
            </a:r>
            <a:r>
              <a:rPr lang="en-US" dirty="0" smtClean="0"/>
              <a:t>There is a relation between depression and suicide. It is very common to have depression/depressive patterns before suicide – this is why depression is described as fatal</a:t>
            </a:r>
          </a:p>
          <a:p>
            <a:r>
              <a:rPr lang="en-US" dirty="0" smtClean="0"/>
              <a:t>Clinically % 5 – 10 of the patients with depression attempt/commit suicide and the disposition is correlated with the severity</a:t>
            </a:r>
          </a:p>
          <a:p>
            <a:r>
              <a:rPr lang="en-US" dirty="0" smtClean="0"/>
              <a:t>Not all of the patients with depression show disposition to suicide</a:t>
            </a:r>
          </a:p>
          <a:p>
            <a:r>
              <a:rPr lang="en-US" dirty="0" smtClean="0"/>
              <a:t>There are several variables that predicts suicide </a:t>
            </a:r>
            <a:r>
              <a:rPr lang="en-US" dirty="0" err="1" smtClean="0"/>
              <a:t>behaviours</a:t>
            </a:r>
            <a:r>
              <a:rPr lang="en-US" dirty="0" smtClean="0"/>
              <a:t> of patients with depression. Some of these factors are:</a:t>
            </a:r>
          </a:p>
          <a:p>
            <a:pPr lvl="1"/>
            <a:r>
              <a:rPr lang="en-US" dirty="0" smtClean="0"/>
              <a:t>Severe anxiety</a:t>
            </a:r>
          </a:p>
          <a:p>
            <a:pPr lvl="1"/>
            <a:r>
              <a:rPr lang="en-US" dirty="0" err="1" smtClean="0"/>
              <a:t>Anhedonia</a:t>
            </a:r>
            <a:endParaRPr lang="en-US" dirty="0" smtClean="0"/>
          </a:p>
          <a:p>
            <a:pPr lvl="1"/>
            <a:r>
              <a:rPr lang="en-US" dirty="0" smtClean="0"/>
              <a:t>Insomnia</a:t>
            </a:r>
          </a:p>
          <a:p>
            <a:pPr lvl="1"/>
            <a:r>
              <a:rPr lang="en-US" dirty="0" smtClean="0"/>
              <a:t>Repetitive self – destructive </a:t>
            </a:r>
            <a:r>
              <a:rPr lang="en-US" dirty="0" err="1" smtClean="0"/>
              <a:t>behaviours</a:t>
            </a:r>
            <a:endParaRPr lang="en-US" dirty="0" smtClean="0"/>
          </a:p>
          <a:p>
            <a:pPr lvl="1"/>
            <a:r>
              <a:rPr lang="en-US" dirty="0" smtClean="0"/>
              <a:t>Physical/Sexual abuse</a:t>
            </a:r>
          </a:p>
          <a:p>
            <a:pPr lvl="1"/>
            <a:r>
              <a:rPr lang="en-US" dirty="0" smtClean="0"/>
              <a:t>End of a relationship</a:t>
            </a:r>
          </a:p>
          <a:p>
            <a:pPr lvl="1"/>
            <a:r>
              <a:rPr lang="en-US" dirty="0" smtClean="0"/>
              <a:t>Despair w/ distorted cognitive appraisals</a:t>
            </a:r>
          </a:p>
          <a:p>
            <a:pPr lvl="1"/>
            <a:endParaRPr lang="en-US" dirty="0"/>
          </a:p>
        </p:txBody>
      </p:sp>
    </p:spTree>
    <p:extLst>
      <p:ext uri="{BB962C8B-B14F-4D97-AF65-F5344CB8AC3E}">
        <p14:creationId xmlns:p14="http://schemas.microsoft.com/office/powerpoint/2010/main" val="29192093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Gender, age, race, religion, seasonal changes:</a:t>
            </a:r>
            <a:r>
              <a:rPr lang="en-US" dirty="0" smtClean="0"/>
              <a:t> Suicide rates of males are 3 – 4 times higher in men than women. Young boys and elder men are in higher risk than young girls and women.</a:t>
            </a:r>
          </a:p>
          <a:p>
            <a:r>
              <a:rPr lang="en-US" dirty="0" smtClean="0"/>
              <a:t>However, women’s attempts are 3 times higher than men</a:t>
            </a:r>
          </a:p>
          <a:p>
            <a:r>
              <a:rPr lang="en-US" dirty="0" smtClean="0"/>
              <a:t>Black women show lower risk than old Asians</a:t>
            </a:r>
          </a:p>
          <a:p>
            <a:r>
              <a:rPr lang="en-US" dirty="0" smtClean="0"/>
              <a:t>Race and religion can sometimes lower the suicide risks</a:t>
            </a:r>
          </a:p>
          <a:p>
            <a:r>
              <a:rPr lang="en-US" dirty="0" smtClean="0"/>
              <a:t>“Darker” countries have a higher risk of suicide – Sweden, Finland, Norway</a:t>
            </a:r>
          </a:p>
          <a:p>
            <a:r>
              <a:rPr lang="en-US" dirty="0" smtClean="0"/>
              <a:t>Suicide rates depend on culture, ethnicity, race, religion but each group has its own patterns and these rates does not mean you will assess patients according to these rates – each patient deserves focused, careful assessment</a:t>
            </a:r>
            <a:endParaRPr lang="en-US" dirty="0"/>
          </a:p>
        </p:txBody>
      </p:sp>
    </p:spTree>
    <p:extLst>
      <p:ext uri="{BB962C8B-B14F-4D97-AF65-F5344CB8AC3E}">
        <p14:creationId xmlns:p14="http://schemas.microsoft.com/office/powerpoint/2010/main" val="38834617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Social isolation and interpersonal factors: </a:t>
            </a:r>
            <a:r>
              <a:rPr lang="en-US" dirty="0" smtClean="0"/>
              <a:t>People who do not have others around, cannot satisfy the need of belonging, cannot create a relation show more risks of suicide</a:t>
            </a:r>
          </a:p>
          <a:p>
            <a:r>
              <a:rPr lang="en-US" dirty="0" smtClean="0"/>
              <a:t>Unemployment, social isolation, lack of productivity, physical inability increase the risk as well</a:t>
            </a:r>
          </a:p>
          <a:p>
            <a:r>
              <a:rPr lang="en-US" dirty="0" smtClean="0"/>
              <a:t>Separated, widow, living separately people are at high risk group. Never married people show 2 times more suicide rate than married ones</a:t>
            </a:r>
          </a:p>
          <a:p>
            <a:r>
              <a:rPr lang="en-US" dirty="0" smtClean="0"/>
              <a:t>Feeling belongingness and helping to family, friends and others decrease this risk</a:t>
            </a:r>
          </a:p>
          <a:p>
            <a:r>
              <a:rPr lang="en-US" dirty="0" smtClean="0"/>
              <a:t>So, single, feeling non – belongingness, older than 70 men form the highest risk group</a:t>
            </a:r>
            <a:endParaRPr lang="en-US" dirty="0"/>
          </a:p>
        </p:txBody>
      </p:sp>
    </p:spTree>
    <p:extLst>
      <p:ext uri="{BB962C8B-B14F-4D97-AF65-F5344CB8AC3E}">
        <p14:creationId xmlns:p14="http://schemas.microsoft.com/office/powerpoint/2010/main" val="20641533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smtClean="0"/>
              <a:t>Physical health: </a:t>
            </a:r>
            <a:r>
              <a:rPr lang="en-US" dirty="0" smtClean="0"/>
              <a:t>Frequent major surgical operations, chronic pain – related diseases, decreased body functions, fear of death and pain, paralysis, loss of social support, social isolation caused by disease increase the risk factors</a:t>
            </a:r>
          </a:p>
          <a:p>
            <a:r>
              <a:rPr lang="en-US" dirty="0" smtClean="0"/>
              <a:t>The severity of the disease, physical pain and prognosis are the main predictive factors of suicide. Patients with medical diseases show high risk of suicide right after discharge</a:t>
            </a:r>
          </a:p>
          <a:p>
            <a:r>
              <a:rPr lang="en-US" b="1" dirty="0" smtClean="0"/>
              <a:t>Personal resources: </a:t>
            </a:r>
            <a:r>
              <a:rPr lang="en-US" dirty="0" smtClean="0"/>
              <a:t>Sheltering, food, transportation, clothes, medical support, physical and mental resilience, productive activities, meaningful and supportive relationships, appropriate defense mechanisms decrease the risk of suicide. Living alone also increases this risk. </a:t>
            </a:r>
          </a:p>
          <a:p>
            <a:r>
              <a:rPr lang="en-US" dirty="0" smtClean="0"/>
              <a:t>Isolation and loneliness feelings can occur in crowded fields, as well. These feelings are more important than the physical factors so you need to examine very carefully.</a:t>
            </a:r>
          </a:p>
          <a:p>
            <a:r>
              <a:rPr lang="en-US" dirty="0" smtClean="0"/>
              <a:t>People who lost someone recently also shows higher risk – loss of job, status, loved one, physical health and body mobility, pet</a:t>
            </a:r>
          </a:p>
        </p:txBody>
      </p:sp>
    </p:spTree>
    <p:extLst>
      <p:ext uri="{BB962C8B-B14F-4D97-AF65-F5344CB8AC3E}">
        <p14:creationId xmlns:p14="http://schemas.microsoft.com/office/powerpoint/2010/main" val="40034382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r>
              <a:rPr lang="en-US" b="1" dirty="0" smtClean="0"/>
              <a:t>Substance abuse: </a:t>
            </a:r>
            <a:r>
              <a:rPr lang="en-US" dirty="0" smtClean="0"/>
              <a:t>Under the effect of alcohol or substance people behave more impulsive (inhibition disappears). Since suicide is accepted as an impulsive </a:t>
            </a:r>
            <a:r>
              <a:rPr lang="en-US" dirty="0" err="1" smtClean="0"/>
              <a:t>behaviour</a:t>
            </a:r>
            <a:r>
              <a:rPr lang="en-US" dirty="0" smtClean="0"/>
              <a:t>, use of alcohol/substance increases the risk.</a:t>
            </a:r>
            <a:r>
              <a:rPr lang="en-US" b="1" dirty="0" smtClean="0"/>
              <a:t> </a:t>
            </a:r>
            <a:r>
              <a:rPr lang="en-US" dirty="0" smtClean="0"/>
              <a:t>Regardless of suicide plans, during the real ‘action’, people are more impulsive – it gives more courage</a:t>
            </a:r>
          </a:p>
          <a:p>
            <a:r>
              <a:rPr lang="en-US" b="1" dirty="0" smtClean="0"/>
              <a:t>Mental disorders &amp; Psychiatric treatment: </a:t>
            </a:r>
            <a:r>
              <a:rPr lang="en-US" dirty="0" smtClean="0"/>
              <a:t>High risk groups are </a:t>
            </a:r>
            <a:r>
              <a:rPr lang="en-US" dirty="0" smtClean="0">
                <a:sym typeface="Wingdings"/>
              </a:rPr>
              <a:t> MDD, BD, schizophrenia, substance use/abuse/addiction, BPD, APD, anorexia nervosa. Tense, agitation, cognitive distortions, problematic social relationships, despair are common factors of these disorders. Especially, the attempts of personality disorders seem manipulative BUT be careful!!!</a:t>
            </a:r>
            <a:endParaRPr lang="en-US" b="1" dirty="0" smtClean="0"/>
          </a:p>
        </p:txBody>
      </p:sp>
    </p:spTree>
    <p:extLst>
      <p:ext uri="{BB962C8B-B14F-4D97-AF65-F5344CB8AC3E}">
        <p14:creationId xmlns:p14="http://schemas.microsoft.com/office/powerpoint/2010/main" val="41819360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Pixel.thmx</Template>
  <TotalTime>2290</TotalTime>
  <Words>2993</Words>
  <Application>Microsoft Macintosh PowerPoint</Application>
  <PresentationFormat>On-screen Show (4:3)</PresentationFormat>
  <Paragraphs>124</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Pixel</vt:lpstr>
      <vt:lpstr>SUICIDE ASSESSMENT </vt:lpstr>
      <vt:lpstr>PowerPoint Presentation</vt:lpstr>
      <vt:lpstr>KEY FACTORS OF THE SUICIDE ASSESSMENT INTERVIEW</vt:lpstr>
      <vt:lpstr>Suicide Risk Factors and Their Evaluation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ASSESSMENT OF SUICIDE THOUGHTS</vt:lpstr>
      <vt:lpstr>PowerPoint Presentation</vt:lpstr>
      <vt:lpstr>EVALUATING SUICIDE PLANS</vt:lpstr>
      <vt:lpstr>PowerPoint Presentation</vt:lpstr>
      <vt:lpstr>EVALUATING AUTO CONTROL</vt:lpstr>
      <vt:lpstr>EVALUATING PATIENT’S INTENTION</vt:lpstr>
      <vt:lpstr>INTERVENTION TO SUICIDE</vt:lpstr>
      <vt:lpstr>PowerPoint Presentation</vt:lpstr>
      <vt:lpstr>PowerPoint Presentation</vt:lpstr>
      <vt:lpstr>PowerPoint Presentation</vt:lpstr>
      <vt:lpstr>PowerPoint Presentation</vt:lpstr>
      <vt:lpstr>PowerPoint Presentation</vt:lpstr>
      <vt:lpstr>PowerPoint Presentation</vt:lpstr>
      <vt:lpstr>PROFESSIONAL ISSUES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SUICIDE ASSESSMENT </dc:title>
  <dc:creator>Ozlem Ataoglu</dc:creator>
  <cp:lastModifiedBy>Ozlem Ataoglu</cp:lastModifiedBy>
  <cp:revision>68</cp:revision>
  <dcterms:created xsi:type="dcterms:W3CDTF">2017-04-03T08:56:48Z</dcterms:created>
  <dcterms:modified xsi:type="dcterms:W3CDTF">2017-04-06T10:02:27Z</dcterms:modified>
</cp:coreProperties>
</file>